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44"/>
  </p:notesMasterIdLst>
  <p:sldIdLst>
    <p:sldId id="257" r:id="rId2"/>
    <p:sldId id="479" r:id="rId3"/>
    <p:sldId id="480" r:id="rId4"/>
    <p:sldId id="484" r:id="rId5"/>
    <p:sldId id="485" r:id="rId6"/>
    <p:sldId id="486" r:id="rId7"/>
    <p:sldId id="488" r:id="rId8"/>
    <p:sldId id="532" r:id="rId9"/>
    <p:sldId id="489" r:id="rId10"/>
    <p:sldId id="490" r:id="rId11"/>
    <p:sldId id="491" r:id="rId12"/>
    <p:sldId id="492" r:id="rId13"/>
    <p:sldId id="493" r:id="rId14"/>
    <p:sldId id="494" r:id="rId15"/>
    <p:sldId id="495" r:id="rId16"/>
    <p:sldId id="518" r:id="rId17"/>
    <p:sldId id="519" r:id="rId18"/>
    <p:sldId id="498" r:id="rId19"/>
    <p:sldId id="499" r:id="rId20"/>
    <p:sldId id="513" r:id="rId21"/>
    <p:sldId id="503" r:id="rId22"/>
    <p:sldId id="520" r:id="rId23"/>
    <p:sldId id="521" r:id="rId24"/>
    <p:sldId id="522" r:id="rId25"/>
    <p:sldId id="523" r:id="rId26"/>
    <p:sldId id="524" r:id="rId27"/>
    <p:sldId id="525" r:id="rId28"/>
    <p:sldId id="526" r:id="rId29"/>
    <p:sldId id="527" r:id="rId30"/>
    <p:sldId id="528" r:id="rId31"/>
    <p:sldId id="529" r:id="rId32"/>
    <p:sldId id="530" r:id="rId33"/>
    <p:sldId id="516" r:id="rId34"/>
    <p:sldId id="517" r:id="rId35"/>
    <p:sldId id="514" r:id="rId36"/>
    <p:sldId id="515" r:id="rId37"/>
    <p:sldId id="504" r:id="rId38"/>
    <p:sldId id="505" r:id="rId39"/>
    <p:sldId id="506" r:id="rId40"/>
    <p:sldId id="507" r:id="rId41"/>
    <p:sldId id="508" r:id="rId42"/>
    <p:sldId id="509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F5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07" autoAdjust="0"/>
    <p:restoredTop sz="84981" autoAdjust="0"/>
  </p:normalViewPr>
  <p:slideViewPr>
    <p:cSldViewPr snapToGrid="0" snapToObjects="1">
      <p:cViewPr varScale="1">
        <p:scale>
          <a:sx n="102" d="100"/>
          <a:sy n="102" d="100"/>
        </p:scale>
        <p:origin x="-16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52CE7-4774-CA43-9A9C-CC2060843298}" type="datetimeFigureOut">
              <a:rPr lang="en-US" smtClean="0"/>
              <a:t>4/7/14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A69CB-4233-3440-95E2-D1EA89432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6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Note, I didn’t have time to fix the formatting in this lecture.  So it’s a little ugly and irregular.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EDE5D-08B0-FD4C-810C-A4470B8AF58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7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running this example, you might look</a:t>
            </a:r>
            <a:r>
              <a:rPr lang="en-US" baseline="0" dirty="0" smtClean="0"/>
              <a:t> the file simultaneously in a text editor.  In my setup (</a:t>
            </a:r>
            <a:r>
              <a:rPr lang="en-US" baseline="0" dirty="0" err="1" smtClean="0"/>
              <a:t>TextMate</a:t>
            </a:r>
            <a:r>
              <a:rPr lang="en-US" baseline="0" dirty="0" smtClean="0"/>
              <a:t> on Mac), the file shows the old contents!  The issue may be that it is </a:t>
            </a:r>
            <a:r>
              <a:rPr lang="en-US" baseline="0" smtClean="0"/>
              <a:t>not sync’d to disk.</a:t>
            </a:r>
          </a:p>
          <a:p>
            <a:r>
              <a:rPr lang="en-US" dirty="0" smtClean="0"/>
              <a:t> </a:t>
            </a:r>
          </a:p>
          <a:p>
            <a:r>
              <a:rPr lang="en-US" dirty="0" err="1" smtClean="0"/>
              <a:t>msync</a:t>
            </a:r>
            <a:r>
              <a:rPr lang="en-US" dirty="0" smtClean="0"/>
              <a:t>(</a:t>
            </a:r>
            <a:r>
              <a:rPr lang="en-US" dirty="0" err="1" smtClean="0"/>
              <a:t>shared_mem</a:t>
            </a:r>
            <a:r>
              <a:rPr lang="en-US" dirty="0" smtClean="0"/>
              <a:t>, MAX_INPUT_LENGTH, MS_SYNC);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A69CB-4233-3440-95E2-D1EA894328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92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A69CB-4233-3440-95E2-D1EA894328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83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pipe ... not to be confused with that other </a:t>
            </a:r>
            <a:r>
              <a:rPr lang="en-US" dirty="0" err="1" smtClean="0"/>
              <a:t>syscall</a:t>
            </a:r>
            <a:r>
              <a:rPr lang="en-US" dirty="0" smtClean="0"/>
              <a:t>, pope(), which opens a diplomatic connection to the Vatican</a:t>
            </a:r>
            <a:r>
              <a:rPr lang="en-US" baseline="0" dirty="0" smtClean="0"/>
              <a:t>.  Not implemented in POSIX.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A69CB-4233-3440-95E2-D1EA894328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98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the action is in that one pipe() call.  Everything else is just standard read() and write() calls that could be used on a file descriptor for a normal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A69CB-4233-3440-95E2-D1EA894328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40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one of the cool things about Unix:</a:t>
            </a:r>
            <a:r>
              <a:rPr lang="en-US" baseline="0" dirty="0" smtClean="0"/>
              <a:t> we can so easily do </a:t>
            </a:r>
            <a:r>
              <a:rPr lang="en-US" baseline="0" dirty="0" err="1" smtClean="0"/>
              <a:t>mashups</a:t>
            </a:r>
            <a:r>
              <a:rPr lang="en-US" baseline="0" dirty="0" smtClean="0"/>
              <a:t> of the tools to do handy new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A69CB-4233-3440-95E2-D1EA894328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64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wrote a shell earlier.</a:t>
            </a:r>
            <a:r>
              <a:rPr lang="en-US" baseline="0" dirty="0" smtClean="0"/>
              <a:t>  This is how your shell would implement the command-line pipe operator.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NOTE: This example might make more sense if the parent is </a:t>
            </a:r>
            <a:r>
              <a:rPr lang="en-US" baseline="0" dirty="0" err="1" smtClean="0"/>
              <a:t>ls</a:t>
            </a:r>
            <a:r>
              <a:rPr lang="en-US" baseline="0" dirty="0" smtClean="0"/>
              <a:t> and the child is </a:t>
            </a:r>
            <a:r>
              <a:rPr lang="en-US" baseline="0" dirty="0" err="1" smtClean="0"/>
              <a:t>wc</a:t>
            </a:r>
            <a:r>
              <a:rPr lang="en-US" baseline="0" dirty="0" smtClean="0"/>
              <a:t>.  It doesn’t make any functional difference, but it might match people’s “left to right” expectations better.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A69CB-4233-3440-95E2-D1EA894328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Museo 500"/>
                <a:cs typeface="Museo 50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>
                <a:latin typeface="Gill Sans MT"/>
                <a:cs typeface="Gill Sans M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19400"/>
            <a:ext cx="8382000" cy="1362075"/>
          </a:xfrm>
        </p:spPr>
        <p:txBody>
          <a:bodyPr anchor="t"/>
          <a:lstStyle>
            <a:lvl1pPr algn="ctr">
              <a:defRPr sz="4000" b="1" cap="none">
                <a:solidFill>
                  <a:srgbClr val="EE6E12"/>
                </a:solidFill>
                <a:latin typeface="Museo 500"/>
                <a:cs typeface="Museo 50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1" y="371182"/>
            <a:ext cx="838890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74091" y="1524000"/>
            <a:ext cx="8388909" cy="4953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1" y="371182"/>
            <a:ext cx="838890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8830843" y="6611779"/>
            <a:ext cx="342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ＭＳ Ｐゴシック" pitchFamily="-96" charset="-128"/>
                <a:cs typeface="Gill Sans MT"/>
              </a:rPr>
              <a:pPr/>
              <a:t>‹#›</a:t>
            </a:fld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74090" y="1524000"/>
            <a:ext cx="838891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Text</a:t>
            </a:r>
          </a:p>
          <a:p>
            <a:pPr lvl="1"/>
            <a:r>
              <a:rPr lang="en-US" dirty="0" smtClean="0"/>
              <a:t>More text</a:t>
            </a:r>
          </a:p>
          <a:p>
            <a:pPr lvl="2"/>
            <a:r>
              <a:rPr lang="en-US" dirty="0" smtClean="0"/>
              <a:t>Still more text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EE6E12"/>
          </a:solidFill>
          <a:latin typeface="Museo 500"/>
          <a:ea typeface="+mj-ea"/>
          <a:cs typeface="Museo 500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0" indent="0" algn="l" rtl="0" eaLnBrk="1" fontAlgn="base" hangingPunct="1">
        <a:spcBef>
          <a:spcPts val="1800"/>
        </a:spcBef>
        <a:spcAft>
          <a:spcPct val="0"/>
        </a:spcAft>
        <a:buClr>
          <a:schemeClr val="bg1"/>
        </a:buClr>
        <a:buSzPct val="25000"/>
        <a:buFont typeface="Arial"/>
        <a:buNone/>
        <a:defRPr sz="2500" b="0">
          <a:solidFill>
            <a:schemeClr val="tx1"/>
          </a:solidFill>
          <a:latin typeface="Gill Sans MT"/>
          <a:ea typeface="+mn-ea"/>
          <a:cs typeface="Gill Sans MT"/>
        </a:defRPr>
      </a:lvl1pPr>
      <a:lvl2pPr marL="715963" indent="-273050" algn="l" rtl="0" eaLnBrk="1" fontAlgn="base" hangingPunct="1">
        <a:spcBef>
          <a:spcPts val="480"/>
        </a:spcBef>
        <a:spcAft>
          <a:spcPct val="0"/>
        </a:spcAft>
        <a:buClrTx/>
        <a:buSzPct val="110000"/>
        <a:buFont typeface="Arial"/>
        <a:buChar char="•"/>
        <a:defRPr sz="2000" baseline="0">
          <a:solidFill>
            <a:schemeClr val="tx1"/>
          </a:solidFill>
          <a:latin typeface="Gill Sans MT"/>
          <a:cs typeface="Gill Sans M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 baseline="0">
          <a:solidFill>
            <a:schemeClr val="tx1"/>
          </a:solidFill>
          <a:latin typeface="Gill Sans MT"/>
          <a:cs typeface="Gill Sans M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Gill Sans"/>
          <a:cs typeface="Gill San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Gill Sans"/>
          <a:cs typeface="Gill San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9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Interprocess</a:t>
            </a:r>
            <a:r>
              <a:rPr lang="en-US" dirty="0" smtClean="0"/>
              <a:t> Communication:</a:t>
            </a:r>
            <a:br>
              <a:rPr lang="en-US" dirty="0" smtClean="0"/>
            </a:br>
            <a:r>
              <a:rPr lang="en-US" dirty="0" smtClean="0"/>
              <a:t>Memory mapped files and pipes</a:t>
            </a:r>
            <a:endParaRPr lang="en-US" dirty="0"/>
          </a:p>
        </p:txBody>
      </p:sp>
      <p:sp>
        <p:nvSpPr>
          <p:cNvPr id="8" name="Subtitle 1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425018" cy="2971800"/>
          </a:xfrm>
        </p:spPr>
        <p:txBody>
          <a:bodyPr>
            <a:normAutofit/>
          </a:bodyPr>
          <a:lstStyle/>
          <a:p>
            <a:r>
              <a:rPr lang="en-US" dirty="0"/>
              <a:t>CS 241</a:t>
            </a:r>
          </a:p>
          <a:p>
            <a:r>
              <a:rPr lang="en-US" dirty="0" smtClean="0"/>
              <a:t>April 4, 2014</a:t>
            </a:r>
            <a:endParaRPr lang="en-US" dirty="0"/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University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Illinois</a:t>
            </a:r>
            <a:endParaRPr lang="en-US" sz="11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8089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0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Mapped Files: Benefits</a:t>
            </a:r>
          </a:p>
        </p:txBody>
      </p:sp>
      <p:sp>
        <p:nvSpPr>
          <p:cNvPr id="23561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949325" y="1981200"/>
            <a:ext cx="7661275" cy="4114800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400" dirty="0" smtClean="0">
                <a:ea typeface="+mn-ea"/>
              </a:rPr>
              <a:t>Several processes can map the same file </a:t>
            </a:r>
          </a:p>
          <a:p>
            <a:pPr marL="928688" lvl="1" eaLnBrk="1" hangingPunct="1">
              <a:buFont typeface="Wingdings" pitchFamily="2" charset="2"/>
              <a:buChar char="¡"/>
              <a:defRPr/>
            </a:pPr>
            <a:r>
              <a:rPr lang="en-US" sz="2000" dirty="0" smtClean="0"/>
              <a:t>Allows pages in memory to be shared -- saves memory space</a:t>
            </a:r>
          </a:p>
          <a:p>
            <a:pPr>
              <a:buFont typeface="Wingdings" pitchFamily="2" charset="2"/>
              <a:buChar char="n"/>
              <a:defRPr/>
            </a:pPr>
            <a:r>
              <a:rPr lang="en-US" sz="2400" dirty="0" smtClean="0">
                <a:ea typeface="+mn-ea"/>
              </a:rPr>
              <a:t>Memory persistence</a:t>
            </a:r>
          </a:p>
          <a:p>
            <a:pPr lvl="1">
              <a:buFont typeface="Wingdings" pitchFamily="2" charset="2"/>
              <a:buChar char="¡"/>
              <a:defRPr/>
            </a:pPr>
            <a:r>
              <a:rPr lang="en-US" sz="2000" dirty="0" smtClean="0"/>
              <a:t>Enables processes to share memory sections that persist independently of the lifetime of a certain process</a:t>
            </a:r>
          </a:p>
        </p:txBody>
      </p:sp>
      <p:sp>
        <p:nvSpPr>
          <p:cNvPr id="10" name="Down Arrow 9"/>
          <p:cNvSpPr>
            <a:spLocks noChangeArrowheads="1"/>
          </p:cNvSpPr>
          <p:nvPr/>
        </p:nvSpPr>
        <p:spPr bwMode="auto">
          <a:xfrm rot="7701018">
            <a:off x="5944394" y="4153694"/>
            <a:ext cx="312738" cy="1123950"/>
          </a:xfrm>
          <a:prstGeom prst="downArrow">
            <a:avLst>
              <a:gd name="adj1" fmla="val 50000"/>
              <a:gd name="adj2" fmla="val 49915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endParaRPr lang="en-US" sz="180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705600" y="4343400"/>
            <a:ext cx="1981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Enables IPC!</a:t>
            </a:r>
          </a:p>
        </p:txBody>
      </p:sp>
      <p:sp>
        <p:nvSpPr>
          <p:cNvPr id="12" name="Down Arrow 11"/>
          <p:cNvSpPr>
            <a:spLocks noChangeArrowheads="1"/>
          </p:cNvSpPr>
          <p:nvPr/>
        </p:nvSpPr>
        <p:spPr bwMode="auto">
          <a:xfrm rot="7701018">
            <a:off x="6096794" y="2629694"/>
            <a:ext cx="312738" cy="1123950"/>
          </a:xfrm>
          <a:prstGeom prst="downArrow">
            <a:avLst>
              <a:gd name="adj1" fmla="val 50000"/>
              <a:gd name="adj2" fmla="val 49915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204662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4" name="Rectangle 7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eaLnBrk="1" hangingPunct="1"/>
            <a:r>
              <a:rPr lang="en-US" dirty="0"/>
              <a:t>POSIX Memory Mapping</a:t>
            </a:r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430284" y="1351721"/>
            <a:ext cx="7661275" cy="4114800"/>
          </a:xfrm>
          <a:prstGeom prst="rect">
            <a:avLst/>
          </a:prstGeom>
        </p:spPr>
        <p:txBody>
          <a:bodyPr rIns="132080">
            <a:normAutofit fontScale="85000" lnSpcReduction="20000"/>
          </a:bodyPr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 Bold" charset="0"/>
                <a:cs typeface="Courier New Bold" charset="0"/>
                <a:sym typeface="Courier New Bold" charset="0"/>
              </a:rPr>
              <a:t>#include &lt;sys/</a:t>
            </a:r>
            <a:r>
              <a:rPr lang="en-US" sz="2000" b="1" dirty="0" err="1" smtClean="0">
                <a:latin typeface="Courier New Bold" charset="0"/>
                <a:cs typeface="Courier New Bold" charset="0"/>
                <a:sym typeface="Courier New Bold" charset="0"/>
              </a:rPr>
              <a:t>mman.h</a:t>
            </a:r>
            <a:r>
              <a:rPr lang="en-US" sz="2000" b="1" dirty="0" smtClean="0">
                <a:latin typeface="Courier New Bold" charset="0"/>
                <a:cs typeface="Courier New Bold" charset="0"/>
                <a:sym typeface="Courier New Bold" charset="0"/>
              </a:rPr>
              <a:t>&gt;</a:t>
            </a:r>
            <a:endParaRPr lang="en-US" sz="2000" b="1" dirty="0" smtClean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void *</a:t>
            </a:r>
            <a:r>
              <a:rPr lang="en-US" sz="2000" b="1" dirty="0" err="1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mmap</a:t>
            </a:r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(void *</a:t>
            </a:r>
            <a:r>
              <a:rPr lang="en-US" sz="2000" b="1" dirty="0" err="1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addr</a:t>
            </a:r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, </a:t>
            </a:r>
            <a:r>
              <a:rPr lang="en-US" sz="2000" b="1" dirty="0" err="1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size_t</a:t>
            </a:r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len</a:t>
            </a:r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, </a:t>
            </a:r>
            <a:r>
              <a:rPr lang="en-US" sz="2000" b="1" dirty="0" err="1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prot</a:t>
            </a:r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, </a:t>
            </a:r>
            <a:endParaRPr lang="en-US" sz="2000" b="1" dirty="0" smtClean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	</a:t>
            </a:r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    </a:t>
            </a:r>
            <a:r>
              <a:rPr lang="en-US" sz="2000" b="1" dirty="0" err="1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flags, </a:t>
            </a:r>
            <a:r>
              <a:rPr lang="en-US" sz="2000" b="1" dirty="0" err="1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fd</a:t>
            </a:r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, </a:t>
            </a:r>
            <a:r>
              <a:rPr lang="en-US" sz="2000" b="1" dirty="0" err="1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off_t</a:t>
            </a:r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off);</a:t>
            </a:r>
            <a:endParaRPr lang="en-US" sz="2000" b="1" dirty="0" smtClean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000" dirty="0" smtClean="0">
                <a:ea typeface="+mn-ea"/>
              </a:rPr>
              <a:t>Memory map a file</a:t>
            </a:r>
          </a:p>
          <a:p>
            <a:pPr lvl="1" eaLnBrk="1" hangingPunct="1">
              <a:buFont typeface="Wingdings" pitchFamily="2" charset="2"/>
              <a:buChar char="¡"/>
              <a:defRPr/>
            </a:pPr>
            <a:r>
              <a:rPr lang="en-US" sz="1800" dirty="0" smtClean="0"/>
              <a:t>Establish mapping from the address space of the process to the object represented by the file descriptor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sz="2000" dirty="0" smtClean="0">
                <a:ea typeface="+mn-ea"/>
              </a:rPr>
              <a:t>Parameters:</a:t>
            </a:r>
          </a:p>
          <a:p>
            <a:pPr marL="928688" lvl="1" eaLnBrk="1" hangingPunct="1">
              <a:buFont typeface="Wingdings" pitchFamily="2" charset="2"/>
              <a:buChar char="¡"/>
              <a:defRPr/>
            </a:pPr>
            <a:r>
              <a:rPr lang="en-US" sz="1800" dirty="0" err="1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addr</a:t>
            </a:r>
            <a:r>
              <a:rPr lang="en-US" sz="1800" dirty="0" smtClean="0"/>
              <a:t>: the starting memory address into which to map the file (not previously allocated with </a:t>
            </a:r>
            <a:r>
              <a:rPr lang="en-US" sz="1800" dirty="0" err="1" smtClean="0"/>
              <a:t>malloc</a:t>
            </a:r>
            <a:r>
              <a:rPr lang="en-US" sz="1800" dirty="0" smtClean="0"/>
              <a:t>; argument can just be NULL)</a:t>
            </a:r>
          </a:p>
          <a:p>
            <a:pPr marL="928688" lvl="1" eaLnBrk="1" hangingPunct="1">
              <a:buFont typeface="Wingdings" pitchFamily="2" charset="2"/>
              <a:buChar char="¡"/>
              <a:defRPr/>
            </a:pPr>
            <a:r>
              <a:rPr lang="en-US" sz="1800" dirty="0" err="1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len</a:t>
            </a:r>
            <a:r>
              <a:rPr lang="en-US" sz="1800" dirty="0" smtClean="0"/>
              <a:t>: the length of the data to map into memory</a:t>
            </a:r>
          </a:p>
          <a:p>
            <a:pPr marL="928688" lvl="1" eaLnBrk="1" hangingPunct="1">
              <a:buFont typeface="Wingdings" pitchFamily="2" charset="2"/>
              <a:buChar char="¡"/>
              <a:defRPr/>
            </a:pPr>
            <a:r>
              <a:rPr lang="en-US" sz="1800" dirty="0" err="1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prot</a:t>
            </a:r>
            <a:r>
              <a:rPr lang="en-US" sz="1800" dirty="0" smtClean="0"/>
              <a:t>: the kind of access to the memory mapped region</a:t>
            </a:r>
          </a:p>
          <a:p>
            <a:pPr marL="928688" lvl="1" eaLnBrk="1" hangingPunct="1">
              <a:buFont typeface="Wingdings" pitchFamily="2" charset="2"/>
              <a:buChar char="¡"/>
              <a:defRPr/>
            </a:pPr>
            <a:r>
              <a:rPr lang="en-US" sz="1800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flags</a:t>
            </a:r>
            <a:r>
              <a:rPr lang="en-US" sz="1800" dirty="0" smtClean="0"/>
              <a:t>: flags that can be set for the system call</a:t>
            </a:r>
          </a:p>
          <a:p>
            <a:pPr marL="928688" lvl="1" eaLnBrk="1" hangingPunct="1">
              <a:buFont typeface="Wingdings" pitchFamily="2" charset="2"/>
              <a:buChar char="¡"/>
              <a:defRPr/>
            </a:pPr>
            <a:r>
              <a:rPr lang="en-US" sz="1800" dirty="0" err="1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fd</a:t>
            </a:r>
            <a:r>
              <a:rPr lang="en-US" sz="1800" dirty="0" smtClean="0"/>
              <a:t>: file descriptor</a:t>
            </a:r>
          </a:p>
          <a:p>
            <a:pPr marL="928688" lvl="1" eaLnBrk="1" hangingPunct="1">
              <a:buFont typeface="Wingdings" pitchFamily="2" charset="2"/>
              <a:buChar char="¡"/>
              <a:defRPr/>
            </a:pPr>
            <a:r>
              <a:rPr lang="en-US" sz="1800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off</a:t>
            </a:r>
            <a:r>
              <a:rPr lang="en-US" sz="1800" dirty="0" smtClean="0"/>
              <a:t>: the offset in the file to start mapping from</a:t>
            </a:r>
          </a:p>
        </p:txBody>
      </p:sp>
    </p:spTree>
    <p:extLst>
      <p:ext uri="{BB962C8B-B14F-4D97-AF65-F5344CB8AC3E}">
        <p14:creationId xmlns:p14="http://schemas.microsoft.com/office/powerpoint/2010/main" val="10256074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8" name="Rectangle 7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eaLnBrk="1" hangingPunct="1"/>
            <a:r>
              <a:rPr lang="en-US"/>
              <a:t>POSIX Memory Mapping</a:t>
            </a:r>
          </a:p>
        </p:txBody>
      </p:sp>
      <p:sp>
        <p:nvSpPr>
          <p:cNvPr id="25609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949325" y="1981200"/>
            <a:ext cx="7661275" cy="4114800"/>
          </a:xfrm>
          <a:prstGeom prst="rect">
            <a:avLst/>
          </a:prstGeom>
        </p:spPr>
        <p:txBody>
          <a:bodyPr rIns="132080"/>
          <a:lstStyle/>
          <a:p>
            <a:pPr eaLnBrk="1" hangingPunct="1">
              <a:buFont typeface="Wingdings" charset="0"/>
              <a:buNone/>
            </a:pPr>
            <a:r>
              <a:rPr lang="en-US" sz="2000" b="1" dirty="0">
                <a:latin typeface="Courier New Bold" charset="0"/>
                <a:cs typeface="Courier New Bold" charset="0"/>
                <a:sym typeface="Courier New Bold" charset="0"/>
              </a:rPr>
              <a:t>#include &lt;sys/</a:t>
            </a:r>
            <a:r>
              <a:rPr lang="en-US" sz="2000" b="1" dirty="0" err="1">
                <a:latin typeface="Courier New Bold" charset="0"/>
                <a:cs typeface="Courier New Bold" charset="0"/>
                <a:sym typeface="Courier New Bold" charset="0"/>
              </a:rPr>
              <a:t>mman.h</a:t>
            </a:r>
            <a:r>
              <a:rPr lang="en-US" sz="2000" b="1" dirty="0">
                <a:latin typeface="Courier New Bold" charset="0"/>
                <a:cs typeface="Courier New Bold" charset="0"/>
                <a:sym typeface="Courier New Bold" charset="0"/>
              </a:rPr>
              <a:t>&gt;</a:t>
            </a:r>
            <a:endParaRPr lang="en-US" sz="2000" b="1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void *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mmap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(void *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addr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size_t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len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prot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, </a:t>
            </a:r>
            <a:endParaRPr lang="en-US" sz="2000" b="1" dirty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	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   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flags,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fd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off_t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off);</a:t>
            </a:r>
            <a:endParaRPr lang="en-US" sz="2000" b="1" dirty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/>
            <a:r>
              <a:rPr lang="en-US" sz="2000" dirty="0"/>
              <a:t>Memory map a file</a:t>
            </a:r>
          </a:p>
          <a:p>
            <a:pPr lvl="1" eaLnBrk="1" hangingPunct="1"/>
            <a:r>
              <a:rPr lang="en-US" sz="1800" dirty="0"/>
              <a:t>Establish mapping from the address space of the process to the object represented by the file descriptor</a:t>
            </a:r>
          </a:p>
        </p:txBody>
      </p:sp>
      <p:sp>
        <p:nvSpPr>
          <p:cNvPr id="25610" name="Rectangle 10"/>
          <p:cNvSpPr>
            <a:spLocks/>
          </p:cNvSpPr>
          <p:nvPr/>
        </p:nvSpPr>
        <p:spPr bwMode="auto">
          <a:xfrm>
            <a:off x="1117048" y="5623685"/>
            <a:ext cx="7335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2000" dirty="0">
                <a:latin typeface="Gill Sans MT"/>
                <a:cs typeface="Gill Sans MT"/>
              </a:rPr>
              <a:t>File</a:t>
            </a:r>
            <a:r>
              <a:rPr lang="en-US" dirty="0">
                <a:cs typeface="Arial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fd</a:t>
            </a:r>
            <a:endParaRPr lang="en-US" sz="2000" b="1" dirty="0">
              <a:solidFill>
                <a:srgbClr val="0000FF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graphicFrame>
        <p:nvGraphicFramePr>
          <p:cNvPr id="11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049851"/>
              </p:ext>
            </p:extLst>
          </p:nvPr>
        </p:nvGraphicFramePr>
        <p:xfrm>
          <a:off x="2259013" y="5504722"/>
          <a:ext cx="6096000" cy="528638"/>
        </p:xfrm>
        <a:graphic>
          <a:graphicData uri="http://schemas.openxmlformats.org/drawingml/2006/table">
            <a:tbl>
              <a:tblPr/>
              <a:tblGrid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</a:tblGrid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139"/>
          <p:cNvGrpSpPr>
            <a:grpSpLocks/>
          </p:cNvGrpSpPr>
          <p:nvPr/>
        </p:nvGrpSpPr>
        <p:grpSpPr bwMode="auto">
          <a:xfrm>
            <a:off x="3871913" y="4910997"/>
            <a:ext cx="1639887" cy="398463"/>
            <a:chOff x="0" y="-48"/>
            <a:chExt cx="1032" cy="251"/>
          </a:xfrm>
        </p:grpSpPr>
        <p:sp>
          <p:nvSpPr>
            <p:cNvPr id="25649" name="Rectangle 140"/>
            <p:cNvSpPr>
              <a:spLocks/>
            </p:cNvSpPr>
            <p:nvPr/>
          </p:nvSpPr>
          <p:spPr bwMode="auto">
            <a:xfrm>
              <a:off x="328" y="-48"/>
              <a:ext cx="28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487363" indent="-447675">
                <a:spcBef>
                  <a:spcPts val="738"/>
                </a:spcBef>
              </a:pPr>
              <a:r>
                <a:rPr lang="en-US" b="1">
                  <a:solidFill>
                    <a:srgbClr val="0000FF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len</a:t>
              </a:r>
            </a:p>
          </p:txBody>
        </p:sp>
        <p:sp>
          <p:nvSpPr>
            <p:cNvPr id="25650" name="Line 141"/>
            <p:cNvSpPr>
              <a:spLocks noChangeShapeType="1"/>
            </p:cNvSpPr>
            <p:nvPr/>
          </p:nvSpPr>
          <p:spPr bwMode="auto">
            <a:xfrm rot="10800000" flipH="1">
              <a:off x="0" y="203"/>
              <a:ext cx="103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b="1"/>
            </a:p>
          </p:txBody>
        </p:sp>
      </p:grpSp>
      <p:grpSp>
        <p:nvGrpSpPr>
          <p:cNvPr id="3" name="Group 142"/>
          <p:cNvGrpSpPr>
            <a:grpSpLocks/>
          </p:cNvGrpSpPr>
          <p:nvPr/>
        </p:nvGrpSpPr>
        <p:grpSpPr bwMode="auto">
          <a:xfrm>
            <a:off x="2235200" y="4910997"/>
            <a:ext cx="1638300" cy="401638"/>
            <a:chOff x="0" y="-48"/>
            <a:chExt cx="1032" cy="253"/>
          </a:xfrm>
        </p:grpSpPr>
        <p:sp>
          <p:nvSpPr>
            <p:cNvPr id="25647" name="Line 143"/>
            <p:cNvSpPr>
              <a:spLocks noChangeShapeType="1"/>
            </p:cNvSpPr>
            <p:nvPr/>
          </p:nvSpPr>
          <p:spPr bwMode="auto">
            <a:xfrm rot="10800000" flipH="1">
              <a:off x="0" y="205"/>
              <a:ext cx="103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b="1"/>
            </a:p>
          </p:txBody>
        </p:sp>
        <p:sp>
          <p:nvSpPr>
            <p:cNvPr id="25648" name="Rectangle 144"/>
            <p:cNvSpPr>
              <a:spLocks/>
            </p:cNvSpPr>
            <p:nvPr/>
          </p:nvSpPr>
          <p:spPr bwMode="auto">
            <a:xfrm>
              <a:off x="328" y="-48"/>
              <a:ext cx="28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487363" indent="-447675">
                <a:spcBef>
                  <a:spcPts val="738"/>
                </a:spcBef>
              </a:pPr>
              <a:r>
                <a:rPr lang="en-US" b="1" dirty="0">
                  <a:solidFill>
                    <a:srgbClr val="0000FF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off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73243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2" name="Rectangle 7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eaLnBrk="1" hangingPunct="1"/>
            <a:r>
              <a:rPr lang="en-US" dirty="0"/>
              <a:t>POSIX Memory Mapping</a:t>
            </a:r>
          </a:p>
        </p:txBody>
      </p:sp>
      <p:sp>
        <p:nvSpPr>
          <p:cNvPr id="26633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949325" y="1981200"/>
            <a:ext cx="7661275" cy="4114800"/>
          </a:xfrm>
          <a:prstGeom prst="rect">
            <a:avLst/>
          </a:prstGeom>
        </p:spPr>
        <p:txBody>
          <a:bodyPr rIns="132080"/>
          <a:lstStyle/>
          <a:p>
            <a:pPr eaLnBrk="1" hangingPunct="1">
              <a:buFont typeface="Wingdings" charset="0"/>
              <a:buNone/>
            </a:pPr>
            <a:r>
              <a:rPr lang="en-US" sz="2000" b="1" dirty="0">
                <a:latin typeface="Courier New Bold" charset="0"/>
                <a:cs typeface="Courier New Bold" charset="0"/>
                <a:sym typeface="Courier New Bold" charset="0"/>
              </a:rPr>
              <a:t>#include &lt;sys/</a:t>
            </a:r>
            <a:r>
              <a:rPr lang="en-US" sz="2000" b="1" dirty="0" err="1">
                <a:latin typeface="Courier New Bold" charset="0"/>
                <a:cs typeface="Courier New Bold" charset="0"/>
                <a:sym typeface="Courier New Bold" charset="0"/>
              </a:rPr>
              <a:t>mman.h</a:t>
            </a:r>
            <a:r>
              <a:rPr lang="en-US" sz="2000" b="1" dirty="0">
                <a:latin typeface="Courier New Bold" charset="0"/>
                <a:cs typeface="Courier New Bold" charset="0"/>
                <a:sym typeface="Courier New Bold" charset="0"/>
              </a:rPr>
              <a:t>&gt;</a:t>
            </a:r>
            <a:endParaRPr lang="en-US" sz="2000" b="1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void *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mmap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(void *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addr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size_t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len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prot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, </a:t>
            </a:r>
            <a:endParaRPr lang="en-US" sz="2000" b="1" dirty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	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   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flags,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fd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off_t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off);</a:t>
            </a:r>
            <a:endParaRPr lang="en-US" sz="2000" b="1" dirty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/>
            <a:r>
              <a:rPr lang="en-US" sz="2000" dirty="0"/>
              <a:t>Memory map a file</a:t>
            </a:r>
          </a:p>
          <a:p>
            <a:pPr marL="928688" lvl="1" eaLnBrk="1" hangingPunct="1"/>
            <a:r>
              <a:rPr lang="en-US" sz="1800" dirty="0"/>
              <a:t>Establish a mapping between the address space of the process to the memory object represented by the file descriptor</a:t>
            </a:r>
          </a:p>
          <a:p>
            <a:pPr eaLnBrk="1" hangingPunct="1"/>
            <a:r>
              <a:rPr lang="en-US" sz="2000" dirty="0"/>
              <a:t>Return value: pointer to mapped region</a:t>
            </a:r>
          </a:p>
          <a:p>
            <a:pPr marL="928688" lvl="1" eaLnBrk="1" hangingPunct="1"/>
            <a:r>
              <a:rPr lang="en-US" sz="1800" dirty="0"/>
              <a:t>On success, implementation-defined function of </a:t>
            </a:r>
            <a:r>
              <a:rPr lang="en-US" sz="1800" dirty="0" err="1">
                <a:solidFill>
                  <a:srgbClr val="0000FF"/>
                </a:solidFill>
                <a:sym typeface="Courier New Bold" charset="0"/>
              </a:rPr>
              <a:t>addr</a:t>
            </a:r>
            <a:r>
              <a:rPr lang="en-US" sz="1800" dirty="0">
                <a:solidFill>
                  <a:srgbClr val="0000FF"/>
                </a:solidFill>
                <a:sym typeface="Courier New Bold" charset="0"/>
              </a:rPr>
              <a:t>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0000FF"/>
                </a:solidFill>
                <a:sym typeface="Courier New Bold" charset="0"/>
              </a:rPr>
              <a:t>flags</a:t>
            </a:r>
            <a:r>
              <a:rPr lang="en-US" sz="1800" dirty="0"/>
              <a:t>.</a:t>
            </a:r>
            <a:endParaRPr lang="en-US" sz="1800" dirty="0">
              <a:solidFill>
                <a:srgbClr val="0000FF"/>
              </a:solidFill>
              <a:ea typeface="ヒラギノ角ゴ ProN W6" charset="0"/>
              <a:sym typeface="Courier New Bold" charset="0"/>
            </a:endParaRPr>
          </a:p>
          <a:p>
            <a:pPr marL="928688" lvl="1" eaLnBrk="1" hangingPunct="1"/>
            <a:r>
              <a:rPr lang="en-US" sz="1800" dirty="0"/>
              <a:t>On failure, sets </a:t>
            </a:r>
            <a:r>
              <a:rPr lang="en-US" sz="1800" dirty="0" err="1"/>
              <a:t>errno</a:t>
            </a:r>
            <a:r>
              <a:rPr lang="en-US" sz="1800" dirty="0"/>
              <a:t> and returns </a:t>
            </a:r>
            <a:r>
              <a:rPr lang="en-US" sz="1800" dirty="0">
                <a:solidFill>
                  <a:srgbClr val="0000FF"/>
                </a:solidFill>
                <a:sym typeface="Courier New Bold" charset="0"/>
              </a:rPr>
              <a:t>MAP_FAILED</a:t>
            </a:r>
            <a:endParaRPr lang="en-US" sz="1800" dirty="0">
              <a:solidFill>
                <a:srgbClr val="0000FF"/>
              </a:solidFill>
              <a:ea typeface="ヒラギノ角ゴ ProN W6" charset="0"/>
              <a:sym typeface="Courier New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2396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6" name="Rectangle 7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eaLnBrk="1" hangingPunct="1"/>
            <a:r>
              <a:rPr lang="en-US" dirty="0"/>
              <a:t>POSIX Memory Mapping</a:t>
            </a:r>
          </a:p>
        </p:txBody>
      </p:sp>
      <p:sp>
        <p:nvSpPr>
          <p:cNvPr id="27657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374091" y="1230244"/>
            <a:ext cx="7661275" cy="4114800"/>
          </a:xfrm>
          <a:prstGeom prst="rect">
            <a:avLst/>
          </a:prstGeom>
        </p:spPr>
        <p:txBody>
          <a:bodyPr rIns="132080"/>
          <a:lstStyle/>
          <a:p>
            <a:pPr eaLnBrk="1" hangingPunct="1">
              <a:buFont typeface="Wingdings" charset="0"/>
              <a:buNone/>
            </a:pPr>
            <a:r>
              <a:rPr lang="en-US" sz="2000" b="1" dirty="0">
                <a:latin typeface="Courier New Bold" charset="0"/>
                <a:cs typeface="Courier New Bold" charset="0"/>
                <a:sym typeface="Courier New Bold" charset="0"/>
              </a:rPr>
              <a:t>#include &lt;sys/</a:t>
            </a:r>
            <a:r>
              <a:rPr lang="en-US" sz="2000" b="1" dirty="0" err="1">
                <a:latin typeface="Courier New Bold" charset="0"/>
                <a:cs typeface="Courier New Bold" charset="0"/>
                <a:sym typeface="Courier New Bold" charset="0"/>
              </a:rPr>
              <a:t>mman.h</a:t>
            </a:r>
            <a:r>
              <a:rPr lang="en-US" sz="2000" b="1" dirty="0">
                <a:latin typeface="Courier New Bold" charset="0"/>
                <a:cs typeface="Courier New Bold" charset="0"/>
                <a:sym typeface="Courier New Bold" charset="0"/>
              </a:rPr>
              <a:t>&gt;</a:t>
            </a:r>
            <a:endParaRPr lang="en-US" sz="2000" b="1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void *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mmap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(void *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addr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size_t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len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prot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, </a:t>
            </a:r>
            <a:endParaRPr lang="en-US" sz="2000" b="1" dirty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	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   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flags,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fd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off_t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off);</a:t>
            </a:r>
            <a:endParaRPr lang="en-US" sz="2000" b="1" dirty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/>
            <a:r>
              <a:rPr lang="en-US" sz="2000" dirty="0"/>
              <a:t>Memory map a file</a:t>
            </a:r>
          </a:p>
          <a:p>
            <a:pPr marL="928688" lvl="1" eaLnBrk="1" hangingPunct="1"/>
            <a:r>
              <a:rPr lang="en-US" dirty="0"/>
              <a:t>Establish a mapping between the address space of the process to the memory object represented by the file descriptor</a:t>
            </a:r>
          </a:p>
        </p:txBody>
      </p:sp>
      <p:sp>
        <p:nvSpPr>
          <p:cNvPr id="27658" name="Freeform 1"/>
          <p:cNvSpPr>
            <a:spLocks/>
          </p:cNvSpPr>
          <p:nvPr/>
        </p:nvSpPr>
        <p:spPr bwMode="auto">
          <a:xfrm>
            <a:off x="3873500" y="5181600"/>
            <a:ext cx="3263900" cy="381000"/>
          </a:xfrm>
          <a:custGeom>
            <a:avLst/>
            <a:gdLst>
              <a:gd name="T0" fmla="*/ 0 w 21600"/>
              <a:gd name="T1" fmla="*/ 0 h 21600"/>
              <a:gd name="T2" fmla="*/ 245639287 w 21600"/>
              <a:gd name="T3" fmla="*/ 22177376 h 21600"/>
              <a:gd name="T4" fmla="*/ 493196418 w 21600"/>
              <a:gd name="T5" fmla="*/ 22177376 h 21600"/>
              <a:gd name="T6" fmla="*/ 245639287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0" y="0"/>
                </a:moveTo>
                <a:lnTo>
                  <a:pt x="10758" y="21600"/>
                </a:lnTo>
                <a:lnTo>
                  <a:pt x="21600" y="21600"/>
                </a:lnTo>
                <a:lnTo>
                  <a:pt x="10758" y="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rgbClr val="007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659" name="Rectangle 10"/>
          <p:cNvSpPr>
            <a:spLocks/>
          </p:cNvSpPr>
          <p:nvPr/>
        </p:nvSpPr>
        <p:spPr bwMode="auto">
          <a:xfrm>
            <a:off x="520700" y="4597400"/>
            <a:ext cx="6908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dirty="0">
                <a:latin typeface="Gill Sans MT"/>
                <a:cs typeface="Gill Sans MT"/>
              </a:rPr>
              <a:t>File</a:t>
            </a:r>
            <a:r>
              <a:rPr lang="en-US" dirty="0">
                <a:cs typeface="Arial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fd</a:t>
            </a:r>
            <a:endParaRPr lang="en-US" sz="2000" b="1" dirty="0">
              <a:solidFill>
                <a:srgbClr val="0000FF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0" name="Rectangle 11"/>
          <p:cNvSpPr>
            <a:spLocks/>
          </p:cNvSpPr>
          <p:nvPr/>
        </p:nvSpPr>
        <p:spPr bwMode="auto">
          <a:xfrm>
            <a:off x="520700" y="5571435"/>
            <a:ext cx="8365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dirty="0">
                <a:latin typeface="Gill Sans MT"/>
                <a:cs typeface="Gill Sans MT"/>
              </a:rPr>
              <a:t>Memory</a:t>
            </a:r>
          </a:p>
        </p:txBody>
      </p:sp>
      <p:graphicFrame>
        <p:nvGraphicFramePr>
          <p:cNvPr id="27" name="Group 12"/>
          <p:cNvGraphicFramePr>
            <a:graphicFrameLocks noGrp="1"/>
          </p:cNvGraphicFramePr>
          <p:nvPr/>
        </p:nvGraphicFramePr>
        <p:xfrm>
          <a:off x="2259013" y="4632325"/>
          <a:ext cx="6096000" cy="528638"/>
        </p:xfrm>
        <a:graphic>
          <a:graphicData uri="http://schemas.openxmlformats.org/drawingml/2006/table">
            <a:tbl>
              <a:tblPr/>
              <a:tblGrid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</a:tblGrid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Group 74"/>
          <p:cNvGraphicFramePr>
            <a:graphicFrameLocks noGrp="1"/>
          </p:cNvGraphicFramePr>
          <p:nvPr/>
        </p:nvGraphicFramePr>
        <p:xfrm>
          <a:off x="2260600" y="5524500"/>
          <a:ext cx="6096000" cy="528638"/>
        </p:xfrm>
        <a:graphic>
          <a:graphicData uri="http://schemas.openxmlformats.org/drawingml/2006/table">
            <a:tbl>
              <a:tblPr/>
              <a:tblGrid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  <a:gridCol w="406400"/>
              </a:tblGrid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SzPct val="69000"/>
                        <a:buFont typeface="Wingdings" pitchFamily="2" charset="2"/>
                        <a:buNone/>
                        <a:tabLst>
                          <a:tab pos="914400" algn="l"/>
                        </a:tabLst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31" marB="50831" horzOverflow="overflow">
                    <a:lnL w="12700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929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136"/>
          <p:cNvGrpSpPr>
            <a:grpSpLocks/>
          </p:cNvGrpSpPr>
          <p:nvPr/>
        </p:nvGrpSpPr>
        <p:grpSpPr bwMode="auto">
          <a:xfrm>
            <a:off x="4114800" y="6007100"/>
            <a:ext cx="1384300" cy="428625"/>
            <a:chOff x="-80" y="0"/>
            <a:chExt cx="872" cy="270"/>
          </a:xfrm>
        </p:grpSpPr>
        <p:sp>
          <p:nvSpPr>
            <p:cNvPr id="27736" name="Rectangle 137"/>
            <p:cNvSpPr>
              <a:spLocks/>
            </p:cNvSpPr>
            <p:nvPr/>
          </p:nvSpPr>
          <p:spPr bwMode="auto">
            <a:xfrm>
              <a:off x="-80" y="96"/>
              <a:ext cx="37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487363" indent="-447675">
                <a:spcBef>
                  <a:spcPts val="738"/>
                </a:spcBef>
              </a:pPr>
              <a:r>
                <a:rPr lang="en-US" b="1" dirty="0" err="1">
                  <a:solidFill>
                    <a:srgbClr val="0000FF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addr</a:t>
              </a:r>
              <a:endParaRPr lang="en-US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737" name="Freeform 138"/>
            <p:cNvSpPr>
              <a:spLocks/>
            </p:cNvSpPr>
            <p:nvPr/>
          </p:nvSpPr>
          <p:spPr bwMode="auto">
            <a:xfrm>
              <a:off x="456" y="0"/>
              <a:ext cx="336" cy="264"/>
            </a:xfrm>
            <a:custGeom>
              <a:avLst/>
              <a:gdLst>
                <a:gd name="T0" fmla="*/ 0 w 21600"/>
                <a:gd name="T1" fmla="*/ 3 h 20986"/>
                <a:gd name="T2" fmla="*/ 5 w 21600"/>
                <a:gd name="T3" fmla="*/ 3 h 20986"/>
                <a:gd name="T4" fmla="*/ 5 w 21600"/>
                <a:gd name="T5" fmla="*/ 0 h 2098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0986"/>
                <a:gd name="T11" fmla="*/ 21600 w 21600"/>
                <a:gd name="T12" fmla="*/ 20986 h 209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0986">
                  <a:moveTo>
                    <a:pt x="0" y="20965"/>
                  </a:moveTo>
                  <a:cubicBezTo>
                    <a:pt x="0" y="20965"/>
                    <a:pt x="12343" y="21600"/>
                    <a:pt x="19029" y="15882"/>
                  </a:cubicBezTo>
                  <a:cubicBezTo>
                    <a:pt x="20621" y="14520"/>
                    <a:pt x="21600" y="0"/>
                    <a:pt x="21600" y="0"/>
                  </a:cubicBezTo>
                </a:path>
              </a:pathLst>
            </a:custGeom>
            <a:noFill/>
            <a:ln w="50800" cap="flat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b="1"/>
            </a:p>
          </p:txBody>
        </p:sp>
      </p:grpSp>
      <p:grpSp>
        <p:nvGrpSpPr>
          <p:cNvPr id="27730" name="Group 139"/>
          <p:cNvGrpSpPr>
            <a:grpSpLocks/>
          </p:cNvGrpSpPr>
          <p:nvPr/>
        </p:nvGrpSpPr>
        <p:grpSpPr bwMode="auto">
          <a:xfrm>
            <a:off x="3871913" y="4038600"/>
            <a:ext cx="1639887" cy="398463"/>
            <a:chOff x="0" y="-48"/>
            <a:chExt cx="1032" cy="251"/>
          </a:xfrm>
        </p:grpSpPr>
        <p:sp>
          <p:nvSpPr>
            <p:cNvPr id="27734" name="Rectangle 140"/>
            <p:cNvSpPr>
              <a:spLocks/>
            </p:cNvSpPr>
            <p:nvPr/>
          </p:nvSpPr>
          <p:spPr bwMode="auto">
            <a:xfrm>
              <a:off x="328" y="-48"/>
              <a:ext cx="28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487363" indent="-447675">
                <a:spcBef>
                  <a:spcPts val="738"/>
                </a:spcBef>
              </a:pPr>
              <a:r>
                <a:rPr lang="en-US" b="1">
                  <a:solidFill>
                    <a:srgbClr val="0000FF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len</a:t>
              </a:r>
            </a:p>
          </p:txBody>
        </p:sp>
        <p:sp>
          <p:nvSpPr>
            <p:cNvPr id="27735" name="Line 141"/>
            <p:cNvSpPr>
              <a:spLocks noChangeShapeType="1"/>
            </p:cNvSpPr>
            <p:nvPr/>
          </p:nvSpPr>
          <p:spPr bwMode="auto">
            <a:xfrm rot="10800000" flipH="1">
              <a:off x="0" y="203"/>
              <a:ext cx="103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b="1"/>
            </a:p>
          </p:txBody>
        </p:sp>
      </p:grpSp>
      <p:grpSp>
        <p:nvGrpSpPr>
          <p:cNvPr id="27731" name="Group 142"/>
          <p:cNvGrpSpPr>
            <a:grpSpLocks/>
          </p:cNvGrpSpPr>
          <p:nvPr/>
        </p:nvGrpSpPr>
        <p:grpSpPr bwMode="auto">
          <a:xfrm>
            <a:off x="2235200" y="4038600"/>
            <a:ext cx="1638300" cy="401638"/>
            <a:chOff x="0" y="-48"/>
            <a:chExt cx="1032" cy="253"/>
          </a:xfrm>
        </p:grpSpPr>
        <p:sp>
          <p:nvSpPr>
            <p:cNvPr id="27732" name="Line 143"/>
            <p:cNvSpPr>
              <a:spLocks noChangeShapeType="1"/>
            </p:cNvSpPr>
            <p:nvPr/>
          </p:nvSpPr>
          <p:spPr bwMode="auto">
            <a:xfrm rot="10800000" flipH="1">
              <a:off x="0" y="205"/>
              <a:ext cx="103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b="1"/>
            </a:p>
          </p:txBody>
        </p:sp>
        <p:sp>
          <p:nvSpPr>
            <p:cNvPr id="27733" name="Rectangle 144"/>
            <p:cNvSpPr>
              <a:spLocks/>
            </p:cNvSpPr>
            <p:nvPr/>
          </p:nvSpPr>
          <p:spPr bwMode="auto">
            <a:xfrm>
              <a:off x="328" y="-48"/>
              <a:ext cx="28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487363" indent="-447675">
                <a:spcBef>
                  <a:spcPts val="738"/>
                </a:spcBef>
              </a:pPr>
              <a:r>
                <a:rPr lang="en-US" b="1">
                  <a:solidFill>
                    <a:srgbClr val="0000FF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off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04929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0" name="Rectangle 7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eaLnBrk="1" hangingPunct="1"/>
            <a:r>
              <a:rPr lang="en-US" dirty="0" err="1"/>
              <a:t>mmap</a:t>
            </a:r>
            <a:r>
              <a:rPr lang="en-US" dirty="0"/>
              <a:t> options</a:t>
            </a:r>
          </a:p>
        </p:txBody>
      </p:sp>
      <p:sp>
        <p:nvSpPr>
          <p:cNvPr id="28681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949325" y="1981200"/>
            <a:ext cx="7661275" cy="4114800"/>
          </a:xfrm>
          <a:prstGeom prst="rect">
            <a:avLst/>
          </a:prstGeom>
        </p:spPr>
        <p:txBody>
          <a:bodyPr rIns="132080"/>
          <a:lstStyle/>
          <a:p>
            <a:pPr eaLnBrk="1" hangingPunct="1"/>
            <a:r>
              <a:rPr lang="en-US" dirty="0"/>
              <a:t>Protection Flags</a:t>
            </a:r>
          </a:p>
          <a:p>
            <a:pPr marL="928688" lvl="1" eaLnBrk="1" hangingPunct="1"/>
            <a:r>
              <a:rPr lang="en-US" dirty="0">
                <a:sym typeface="Courier New Bold" charset="0"/>
              </a:rPr>
              <a:t>PROT_READ</a:t>
            </a:r>
            <a:r>
              <a:rPr lang="en-US" dirty="0"/>
              <a:t>		Data can be read</a:t>
            </a:r>
          </a:p>
          <a:p>
            <a:pPr marL="928688" lvl="1" eaLnBrk="1" hangingPunct="1"/>
            <a:r>
              <a:rPr lang="en-US" dirty="0">
                <a:sym typeface="Courier New Bold" charset="0"/>
              </a:rPr>
              <a:t>PROT_WRITE</a:t>
            </a:r>
            <a:r>
              <a:rPr lang="en-US" dirty="0"/>
              <a:t>	</a:t>
            </a:r>
            <a:r>
              <a:rPr lang="en-US" dirty="0" smtClean="0"/>
              <a:t>	Data </a:t>
            </a:r>
            <a:r>
              <a:rPr lang="en-US" dirty="0"/>
              <a:t>can be written</a:t>
            </a:r>
          </a:p>
          <a:p>
            <a:pPr marL="928688" lvl="1" eaLnBrk="1" hangingPunct="1"/>
            <a:r>
              <a:rPr lang="en-US" dirty="0">
                <a:sym typeface="Courier New Bold" charset="0"/>
              </a:rPr>
              <a:t>PROT_EXEC</a:t>
            </a:r>
            <a:r>
              <a:rPr lang="en-US" dirty="0"/>
              <a:t>		Data can be executed</a:t>
            </a:r>
          </a:p>
          <a:p>
            <a:pPr marL="928688" lvl="1" eaLnBrk="1" hangingPunct="1"/>
            <a:r>
              <a:rPr lang="en-US" dirty="0">
                <a:sym typeface="Courier New Bold" charset="0"/>
              </a:rPr>
              <a:t>PROT_NONE</a:t>
            </a:r>
            <a:r>
              <a:rPr lang="en-US" dirty="0"/>
              <a:t>		Data cannot be accessed</a:t>
            </a:r>
          </a:p>
          <a:p>
            <a:pPr eaLnBrk="1" hangingPunct="1"/>
            <a:r>
              <a:rPr lang="en-US" dirty="0"/>
              <a:t>Flags</a:t>
            </a:r>
          </a:p>
          <a:p>
            <a:pPr marL="928688" lvl="1" eaLnBrk="1" hangingPunct="1"/>
            <a:r>
              <a:rPr lang="en-US" dirty="0">
                <a:sym typeface="Courier New Bold" charset="0"/>
              </a:rPr>
              <a:t>MAP_SHARED</a:t>
            </a:r>
            <a:r>
              <a:rPr lang="en-US" dirty="0"/>
              <a:t>	</a:t>
            </a:r>
            <a:r>
              <a:rPr lang="en-US" dirty="0" smtClean="0"/>
              <a:t>	Changes </a:t>
            </a:r>
            <a:r>
              <a:rPr lang="en-US" dirty="0"/>
              <a:t>are shared.</a:t>
            </a:r>
          </a:p>
          <a:p>
            <a:pPr marL="928688" lvl="1" eaLnBrk="1" hangingPunct="1"/>
            <a:r>
              <a:rPr lang="en-US" dirty="0">
                <a:sym typeface="Courier New Bold" charset="0"/>
              </a:rPr>
              <a:t>MAP_PRIVATE</a:t>
            </a:r>
            <a:r>
              <a:rPr lang="en-US" dirty="0"/>
              <a:t>	</a:t>
            </a:r>
            <a:r>
              <a:rPr lang="en-US" dirty="0" smtClean="0"/>
              <a:t>	Changes </a:t>
            </a:r>
            <a:r>
              <a:rPr lang="en-US" dirty="0"/>
              <a:t>are private.</a:t>
            </a:r>
          </a:p>
          <a:p>
            <a:pPr marL="928688" lvl="1" eaLnBrk="1" hangingPunct="1"/>
            <a:r>
              <a:rPr lang="en-US" dirty="0">
                <a:sym typeface="Courier New Bold" charset="0"/>
              </a:rPr>
              <a:t>MAP_FIXED</a:t>
            </a:r>
            <a:r>
              <a:rPr lang="en-US" dirty="0"/>
              <a:t>		Interpret </a:t>
            </a:r>
            <a:r>
              <a:rPr lang="en-US" dirty="0" err="1">
                <a:sym typeface="Courier New Bold" charset="0"/>
              </a:rPr>
              <a:t>addr</a:t>
            </a:r>
            <a:r>
              <a:rPr lang="en-US" dirty="0"/>
              <a:t> exactly</a:t>
            </a:r>
          </a:p>
        </p:txBody>
      </p:sp>
    </p:spTree>
    <p:extLst>
      <p:ext uri="{BB962C8B-B14F-4D97-AF65-F5344CB8AC3E}">
        <p14:creationId xmlns:p14="http://schemas.microsoft.com/office/powerpoint/2010/main" val="35936227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mmap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4091" y="1530730"/>
            <a:ext cx="498676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&lt;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stdio.h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&gt;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&lt;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stdlib.h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&gt;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 smtClean="0">
                <a:solidFill>
                  <a:srgbClr val="036A07"/>
                </a:solidFill>
                <a:latin typeface="Monaco"/>
              </a:rPr>
              <a:t>&lt;</a:t>
            </a:r>
            <a:r>
              <a:rPr lang="en-US" sz="1600" b="1" dirty="0" err="1" smtClean="0">
                <a:solidFill>
                  <a:srgbClr val="036A07"/>
                </a:solidFill>
                <a:latin typeface="Monaco"/>
              </a:rPr>
              <a:t>unistd.h</a:t>
            </a:r>
            <a:r>
              <a:rPr lang="en-US" sz="1600" b="1" dirty="0" smtClean="0">
                <a:solidFill>
                  <a:srgbClr val="036A07"/>
                </a:solidFill>
                <a:latin typeface="Monaco"/>
              </a:rPr>
              <a:t>&gt;</a:t>
            </a:r>
          </a:p>
          <a:p>
            <a:r>
              <a:rPr lang="en-US" sz="1600" b="1" dirty="0" smtClean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&lt;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errno.h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&gt;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&lt;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fcntl.h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&gt;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&lt;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string.h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&gt;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&lt;sys/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mman.h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&gt;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&lt;sys/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types.h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&gt;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&lt;sys/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stat.h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&gt;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srgbClr val="0000FF"/>
                </a:solidFill>
                <a:latin typeface="Monaco"/>
              </a:rPr>
              <a:t>static </a:t>
            </a:r>
            <a:r>
              <a:rPr lang="en-US" sz="1600" b="1" dirty="0" err="1">
                <a:solidFill>
                  <a:srgbClr val="0000FF"/>
                </a:solidFill>
                <a:latin typeface="Monaco"/>
              </a:rPr>
              <a:t>const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Monaco"/>
              </a:rPr>
              <a:t>int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 MAX_INPUT_LENGTH = 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20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err="1">
                <a:solidFill>
                  <a:srgbClr val="0000FF"/>
                </a:solidFill>
                <a:latin typeface="Monaco"/>
              </a:rPr>
              <a:t>int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main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srgbClr val="0000FF"/>
                </a:solidFill>
                <a:latin typeface="Monaco"/>
              </a:rPr>
              <a:t>int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argc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char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**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argv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 {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   ....</a:t>
            </a:r>
            <a:endParaRPr lang="en-US" sz="1600" b="0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99615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mmap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4091" y="1530730"/>
            <a:ext cx="8680681" cy="5262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00FF"/>
                </a:solidFill>
                <a:latin typeface="Monaco"/>
              </a:rPr>
              <a:t>int</a:t>
            </a:r>
            <a:r>
              <a:rPr lang="en-US" sz="1600" b="1" dirty="0" smtClean="0">
                <a:solidFill>
                  <a:srgbClr val="0000FF"/>
                </a:solidFill>
                <a:latin typeface="Monaco"/>
              </a:rPr>
              <a:t>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main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srgbClr val="0000FF"/>
                </a:solidFill>
                <a:latin typeface="Monaco"/>
              </a:rPr>
              <a:t>int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argc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char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**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argv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 {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 err="1">
                <a:solidFill>
                  <a:srgbClr val="0000FF"/>
                </a:solidFill>
                <a:latin typeface="Monaco"/>
              </a:rPr>
              <a:t>int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fd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char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 *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shared_mem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fd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 =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open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argv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1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], O_RDWR | O_CREAT);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shared_mem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 = </a:t>
            </a:r>
            <a:r>
              <a:rPr lang="en-US" sz="1600" b="1" dirty="0" err="1">
                <a:solidFill>
                  <a:srgbClr val="0000A2"/>
                </a:solidFill>
                <a:latin typeface="Monaco"/>
              </a:rPr>
              <a:t>mmap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585CF6"/>
                </a:solidFill>
                <a:latin typeface="Monaco"/>
              </a:rPr>
              <a:t>NULL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, MAX_INPUT_LENGTH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,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 PROT_READ | PROT_WRITE,</a:t>
            </a:r>
            <a:endParaRPr lang="en-US" sz="1600" b="1" dirty="0" smtClean="0">
              <a:solidFill>
                <a:prstClr val="black"/>
              </a:solidFill>
              <a:latin typeface="Monaco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                     MAP_SHARED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,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fd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, 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0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close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fd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if 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(!</a:t>
            </a:r>
            <a:r>
              <a:rPr lang="en-US" sz="1600" b="1" dirty="0" err="1">
                <a:solidFill>
                  <a:srgbClr val="3C4C72"/>
                </a:solidFill>
                <a:latin typeface="Monaco"/>
              </a:rPr>
              <a:t>strcmp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argv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2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],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"read"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)) {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while 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1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 {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   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shared_mem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[MAX_INPUT_LENGTH-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1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] =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'</a:t>
            </a:r>
            <a:r>
              <a:rPr lang="en-US" sz="1600" b="1" dirty="0">
                <a:solidFill>
                  <a:srgbClr val="26B31A"/>
                </a:solidFill>
                <a:latin typeface="Monaco"/>
              </a:rPr>
              <a:t>\0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'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    </a:t>
            </a:r>
            <a:r>
              <a:rPr lang="en-US" sz="1600" b="1" dirty="0" err="1">
                <a:solidFill>
                  <a:srgbClr val="3C4C72"/>
                </a:solidFill>
                <a:latin typeface="Monaco"/>
              </a:rPr>
              <a:t>printf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>
                <a:solidFill>
                  <a:srgbClr val="800000"/>
                </a:solidFill>
                <a:latin typeface="Monaco"/>
              </a:rPr>
              <a:t>%s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,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shared_mem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   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sleep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1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}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}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else if 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(!</a:t>
            </a:r>
            <a:r>
              <a:rPr lang="en-US" sz="1600" b="1" dirty="0" err="1">
                <a:solidFill>
                  <a:srgbClr val="3C4C72"/>
                </a:solidFill>
                <a:latin typeface="Monaco"/>
              </a:rPr>
              <a:t>strcmp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argv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2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],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"write"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))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while 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1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    </a:t>
            </a:r>
            <a:r>
              <a:rPr lang="en-US" sz="1600" b="1" dirty="0" err="1">
                <a:solidFill>
                  <a:srgbClr val="3C4C72"/>
                </a:solidFill>
                <a:latin typeface="Monaco"/>
              </a:rPr>
              <a:t>fgets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shared_mem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, MAX_INPUT_LENGTH,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stdin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;    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else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 err="1">
                <a:solidFill>
                  <a:srgbClr val="3C4C72"/>
                </a:solidFill>
                <a:latin typeface="Monaco"/>
              </a:rPr>
              <a:t>printf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"Unrecognized command</a:t>
            </a:r>
            <a:r>
              <a:rPr lang="en-US" sz="1600" b="1" dirty="0">
                <a:solidFill>
                  <a:srgbClr val="26B31A"/>
                </a:solidFill>
                <a:latin typeface="Monaco"/>
              </a:rPr>
              <a:t>\n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}</a:t>
            </a:r>
            <a:endParaRPr lang="en-US" sz="1600" b="0" dirty="0" smtClean="0">
              <a:latin typeface="Gill Sans MT"/>
              <a:cs typeface="Gill Sans M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391400" y="6096000"/>
            <a:ext cx="1371600" cy="4572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800" dirty="0">
                <a:latin typeface="Gill Sans MT"/>
                <a:cs typeface="Gill Sans MT"/>
              </a:rPr>
              <a:t>Run </a:t>
            </a:r>
            <a:r>
              <a:rPr lang="en-US" sz="1800" dirty="0" smtClean="0">
                <a:latin typeface="Gill Sans MT"/>
                <a:cs typeface="Gill Sans MT"/>
              </a:rPr>
              <a:t>demo</a:t>
            </a:r>
            <a:r>
              <a:rPr lang="en-US" dirty="0" smtClean="0">
                <a:latin typeface="Gill Sans MT"/>
                <a:cs typeface="Gill Sans MT"/>
              </a:rPr>
              <a:t>!</a:t>
            </a:r>
            <a:endParaRPr lang="en-US" sz="1800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4813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2" name="Rectangle 7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eaLnBrk="1" hangingPunct="1"/>
            <a:r>
              <a:rPr lang="en-US" dirty="0" err="1">
                <a:sym typeface="Courier New Bold" charset="0"/>
              </a:rPr>
              <a:t>munmap</a:t>
            </a:r>
            <a:endParaRPr lang="en-US" dirty="0">
              <a:sym typeface="Courier New Bold" charset="0"/>
            </a:endParaRPr>
          </a:p>
        </p:txBody>
      </p:sp>
      <p:sp>
        <p:nvSpPr>
          <p:cNvPr id="31753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374091" y="1561547"/>
            <a:ext cx="7661275" cy="4114800"/>
          </a:xfrm>
          <a:prstGeom prst="rect">
            <a:avLst/>
          </a:prstGeom>
        </p:spPr>
        <p:txBody>
          <a:bodyPr rIns="132080">
            <a:normAutofit lnSpcReduction="10000"/>
          </a:bodyPr>
          <a:lstStyle/>
          <a:p>
            <a:pPr eaLnBrk="1" hangingPunct="1">
              <a:buFont typeface="Wingdings" charset="0"/>
              <a:buNone/>
            </a:pPr>
            <a:r>
              <a:rPr lang="en-US" b="1" dirty="0">
                <a:latin typeface="Courier New"/>
                <a:cs typeface="Courier New"/>
                <a:sym typeface="Courier New Bold" charset="0"/>
              </a:rPr>
              <a:t>#include &lt;sys/</a:t>
            </a:r>
            <a:r>
              <a:rPr lang="en-US" b="1" dirty="0" err="1">
                <a:latin typeface="Courier New"/>
                <a:cs typeface="Courier New"/>
                <a:sym typeface="Courier New Bold" charset="0"/>
              </a:rPr>
              <a:t>mman.h</a:t>
            </a:r>
            <a:r>
              <a:rPr lang="en-US" b="1" dirty="0">
                <a:latin typeface="Courier New"/>
                <a:cs typeface="Courier New"/>
                <a:sym typeface="Courier New Bold" charset="0"/>
              </a:rPr>
              <a:t>&gt;</a:t>
            </a:r>
          </a:p>
          <a:p>
            <a:pPr eaLnBrk="1" hangingPunct="1">
              <a:buFont typeface="Wingdings" charset="0"/>
              <a:buNone/>
            </a:pPr>
            <a:r>
              <a:rPr lang="en-US" b="1" dirty="0" err="1">
                <a:latin typeface="Courier New"/>
                <a:cs typeface="Courier New"/>
                <a:sym typeface="Courier New Bold" charset="0"/>
              </a:rPr>
              <a:t>int</a:t>
            </a:r>
            <a:r>
              <a:rPr lang="en-US" b="1" dirty="0">
                <a:latin typeface="Courier New"/>
                <a:cs typeface="Courier New"/>
                <a:sym typeface="Courier New Bold" charset="0"/>
              </a:rPr>
              <a:t> </a:t>
            </a:r>
            <a:r>
              <a:rPr lang="en-US" b="1" dirty="0" err="1">
                <a:latin typeface="Courier New"/>
                <a:cs typeface="Courier New"/>
                <a:sym typeface="Courier New Bold" charset="0"/>
              </a:rPr>
              <a:t>munmap</a:t>
            </a:r>
            <a:r>
              <a:rPr lang="en-US" b="1" dirty="0">
                <a:latin typeface="Courier New"/>
                <a:cs typeface="Courier New"/>
                <a:sym typeface="Courier New Bold" charset="0"/>
              </a:rPr>
              <a:t>(void *</a:t>
            </a:r>
            <a:r>
              <a:rPr lang="en-US" b="1" dirty="0" err="1">
                <a:latin typeface="Courier New"/>
                <a:cs typeface="Courier New"/>
                <a:sym typeface="Courier New Bold" charset="0"/>
              </a:rPr>
              <a:t>addr</a:t>
            </a:r>
            <a:r>
              <a:rPr lang="en-US" b="1" dirty="0">
                <a:latin typeface="Courier New"/>
                <a:cs typeface="Courier New"/>
                <a:sym typeface="Courier New Bold" charset="0"/>
              </a:rPr>
              <a:t>, </a:t>
            </a:r>
            <a:r>
              <a:rPr lang="en-US" b="1" dirty="0" err="1">
                <a:latin typeface="Courier New"/>
                <a:cs typeface="Courier New"/>
                <a:sym typeface="Courier New Bold" charset="0"/>
              </a:rPr>
              <a:t>size_t</a:t>
            </a:r>
            <a:r>
              <a:rPr lang="en-US" b="1" dirty="0">
                <a:latin typeface="Courier New"/>
                <a:cs typeface="Courier New"/>
                <a:sym typeface="Courier New Bold" charset="0"/>
              </a:rPr>
              <a:t> </a:t>
            </a:r>
            <a:r>
              <a:rPr lang="en-US" b="1" dirty="0" err="1">
                <a:latin typeface="Courier New"/>
                <a:cs typeface="Courier New"/>
                <a:sym typeface="Courier New Bold" charset="0"/>
              </a:rPr>
              <a:t>len</a:t>
            </a:r>
            <a:r>
              <a:rPr lang="en-US" b="1" dirty="0">
                <a:latin typeface="Courier New"/>
                <a:cs typeface="Courier New"/>
                <a:sym typeface="Courier New Bold" charset="0"/>
              </a:rPr>
              <a:t>);</a:t>
            </a:r>
          </a:p>
          <a:p>
            <a:pPr eaLnBrk="1" hangingPunct="1"/>
            <a:r>
              <a:rPr lang="en-US" dirty="0"/>
              <a:t>Remove a mapping</a:t>
            </a:r>
          </a:p>
          <a:p>
            <a:pPr eaLnBrk="1" hangingPunct="1"/>
            <a:r>
              <a:rPr lang="en-US" dirty="0"/>
              <a:t>Return value</a:t>
            </a:r>
          </a:p>
          <a:p>
            <a:pPr marL="928688" lvl="1" eaLnBrk="1" hangingPunct="1"/>
            <a:r>
              <a:rPr lang="en-US" dirty="0"/>
              <a:t>0 on success</a:t>
            </a:r>
          </a:p>
          <a:p>
            <a:pPr marL="928688" lvl="1" eaLnBrk="1" hangingPunct="1">
              <a:lnSpc>
                <a:spcPct val="80000"/>
              </a:lnSpc>
            </a:pPr>
            <a:r>
              <a:rPr lang="en-US" dirty="0"/>
              <a:t>-1 on error, sets </a:t>
            </a:r>
            <a:r>
              <a:rPr lang="en-US" dirty="0" err="1">
                <a:sym typeface="Courier New Bold" charset="0"/>
              </a:rPr>
              <a:t>errno</a:t>
            </a:r>
            <a:endParaRPr lang="en-US" dirty="0">
              <a:sym typeface="Courier New Bold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dirty="0"/>
              <a:t>Parameters:</a:t>
            </a:r>
          </a:p>
          <a:p>
            <a:pPr marL="928688" lvl="1" eaLnBrk="1" hangingPunct="1"/>
            <a:r>
              <a:rPr lang="en-US" dirty="0" err="1">
                <a:sym typeface="Courier New Bold" charset="0"/>
              </a:rPr>
              <a:t>addr</a:t>
            </a:r>
            <a:r>
              <a:rPr lang="en-US" dirty="0"/>
              <a:t>: returned from </a:t>
            </a:r>
            <a:r>
              <a:rPr lang="en-US" dirty="0" err="1">
                <a:sym typeface="Courier New Bold" charset="0"/>
              </a:rPr>
              <a:t>mmap</a:t>
            </a:r>
            <a:r>
              <a:rPr lang="en-US" dirty="0">
                <a:sym typeface="Courier New Bold" charset="0"/>
              </a:rPr>
              <a:t>()</a:t>
            </a:r>
          </a:p>
          <a:p>
            <a:pPr marL="928688" lvl="1" eaLnBrk="1" hangingPunct="1"/>
            <a:r>
              <a:rPr lang="en-US" dirty="0" err="1">
                <a:sym typeface="Courier New Bold" charset="0"/>
              </a:rPr>
              <a:t>len</a:t>
            </a:r>
            <a:r>
              <a:rPr lang="en-US" dirty="0"/>
              <a:t>: same as the </a:t>
            </a:r>
            <a:r>
              <a:rPr lang="en-US" dirty="0" err="1">
                <a:sym typeface="Courier New Bold" charset="0"/>
              </a:rPr>
              <a:t>len</a:t>
            </a:r>
            <a:r>
              <a:rPr lang="en-US" dirty="0">
                <a:sym typeface="Courier New Bold" charset="0"/>
              </a:rPr>
              <a:t> </a:t>
            </a:r>
            <a:r>
              <a:rPr lang="en-US" dirty="0"/>
              <a:t>passed to </a:t>
            </a:r>
            <a:r>
              <a:rPr lang="en-US" dirty="0" err="1">
                <a:sym typeface="Courier New Bold" charset="0"/>
              </a:rPr>
              <a:t>mmap</a:t>
            </a:r>
            <a:r>
              <a:rPr lang="en-US" dirty="0">
                <a:sym typeface="Courier New Bold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418291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6" name="Rectangle 7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eaLnBrk="1" hangingPunct="1"/>
            <a:r>
              <a:rPr lang="en-US" dirty="0" err="1">
                <a:sym typeface="Courier New Bold" charset="0"/>
              </a:rPr>
              <a:t>msync</a:t>
            </a:r>
            <a:endParaRPr lang="en-US" dirty="0">
              <a:sym typeface="Courier New Bold" charset="0"/>
            </a:endParaRPr>
          </a:p>
        </p:txBody>
      </p:sp>
      <p:sp>
        <p:nvSpPr>
          <p:cNvPr id="32777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374091" y="1362765"/>
            <a:ext cx="7661275" cy="4114800"/>
          </a:xfrm>
          <a:prstGeom prst="rect">
            <a:avLst/>
          </a:prstGeom>
        </p:spPr>
        <p:txBody>
          <a:bodyPr rIns="132080">
            <a:normAutofit fontScale="92500" lnSpcReduction="20000"/>
          </a:bodyPr>
          <a:lstStyle/>
          <a:p>
            <a:pPr eaLnBrk="1" hangingPunct="1">
              <a:buFont typeface="Wingdings" charset="0"/>
              <a:buNone/>
            </a:pPr>
            <a:r>
              <a:rPr lang="en-US" sz="2000" b="1" dirty="0">
                <a:latin typeface="Courier New Bold" charset="0"/>
                <a:cs typeface="Courier New Bold" charset="0"/>
                <a:sym typeface="Courier New Bold" charset="0"/>
              </a:rPr>
              <a:t>#include &lt;sys/</a:t>
            </a:r>
            <a:r>
              <a:rPr lang="en-US" sz="2000" b="1" dirty="0" err="1">
                <a:latin typeface="Courier New Bold" charset="0"/>
                <a:cs typeface="Courier New Bold" charset="0"/>
                <a:sym typeface="Courier New Bold" charset="0"/>
              </a:rPr>
              <a:t>mman.h</a:t>
            </a:r>
            <a:r>
              <a:rPr lang="en-US" sz="2000" b="1" dirty="0">
                <a:latin typeface="Courier New Bold" charset="0"/>
                <a:cs typeface="Courier New Bold" charset="0"/>
                <a:sym typeface="Courier New Bold" charset="0"/>
              </a:rPr>
              <a:t>&gt;</a:t>
            </a:r>
            <a:endParaRPr lang="en-US" sz="2000" b="1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msync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(void *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addr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size_t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len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sz="2000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flags);</a:t>
            </a:r>
            <a:endParaRPr lang="en-US" sz="2000" b="1" dirty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/>
            <a:r>
              <a:rPr lang="en-US" sz="2000" dirty="0">
                <a:latin typeface="Arial" charset="0"/>
              </a:rPr>
              <a:t>Write all modified data to permanent storage locations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Return value</a:t>
            </a:r>
          </a:p>
          <a:p>
            <a:pPr marL="928688" lvl="1" eaLnBrk="1" hangingPunct="1"/>
            <a:r>
              <a:rPr lang="en-US" sz="1800" dirty="0">
                <a:latin typeface="Arial" charset="0"/>
              </a:rPr>
              <a:t>0 on success</a:t>
            </a:r>
          </a:p>
          <a:p>
            <a:pPr marL="928688" lvl="1"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</a:rPr>
              <a:t>-1 on error, sets </a:t>
            </a:r>
            <a:r>
              <a:rPr lang="en-US" sz="1800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errno</a:t>
            </a:r>
            <a:endParaRPr lang="en-US" sz="1800" dirty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Arial" charset="0"/>
              </a:rPr>
              <a:t>Parameters:</a:t>
            </a:r>
          </a:p>
          <a:p>
            <a:pPr marL="928688" lvl="1" eaLnBrk="1" hangingPunct="1"/>
            <a:r>
              <a:rPr lang="en-US" sz="1800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addr</a:t>
            </a:r>
            <a:r>
              <a:rPr lang="en-US" sz="1800" dirty="0">
                <a:latin typeface="Arial" charset="0"/>
              </a:rPr>
              <a:t>: returned from </a:t>
            </a:r>
            <a:r>
              <a:rPr lang="en-US" sz="1800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mmap</a:t>
            </a:r>
            <a:r>
              <a:rPr lang="en-US" sz="1800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()</a:t>
            </a:r>
            <a:endParaRPr lang="en-US" sz="1800" dirty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marL="928688" lvl="1" eaLnBrk="1" hangingPunct="1"/>
            <a:r>
              <a:rPr lang="en-US" sz="1800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len</a:t>
            </a:r>
            <a:r>
              <a:rPr lang="en-US" sz="1800" dirty="0">
                <a:latin typeface="Arial" charset="0"/>
              </a:rPr>
              <a:t>: same as the </a:t>
            </a:r>
            <a:r>
              <a:rPr lang="en-US" sz="1800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len</a:t>
            </a:r>
            <a:r>
              <a:rPr lang="en-US" sz="1800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1800" dirty="0">
                <a:latin typeface="Arial" charset="0"/>
              </a:rPr>
              <a:t>passed to </a:t>
            </a:r>
            <a:r>
              <a:rPr lang="en-US" sz="1800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mmap</a:t>
            </a:r>
            <a:r>
              <a:rPr lang="en-US" sz="1800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()</a:t>
            </a:r>
            <a:endParaRPr lang="en-US" sz="1800" dirty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marL="928688" lvl="1" eaLnBrk="1" hangingPunct="1"/>
            <a:r>
              <a:rPr lang="en-US" sz="1800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flags</a:t>
            </a:r>
            <a:r>
              <a:rPr lang="en-US" sz="1800" dirty="0">
                <a:latin typeface="Arial" charset="0"/>
              </a:rPr>
              <a:t>: </a:t>
            </a:r>
          </a:p>
          <a:p>
            <a:pPr marL="1333500" lvl="2" eaLnBrk="1" hangingPunct="1"/>
            <a:r>
              <a:rPr lang="en-US" sz="1400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MS_ASYNC = </a:t>
            </a:r>
            <a:r>
              <a:rPr lang="en-US" sz="1400" dirty="0">
                <a:solidFill>
                  <a:srgbClr val="000000"/>
                </a:solidFill>
                <a:latin typeface="Arial" charset="0"/>
              </a:rPr>
              <a:t>Perform asynchronous writes</a:t>
            </a:r>
          </a:p>
          <a:p>
            <a:pPr marL="1333500" lvl="2" eaLnBrk="1" hangingPunct="1"/>
            <a:r>
              <a:rPr lang="en-US" sz="1400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MS_SYNC </a:t>
            </a:r>
            <a:r>
              <a:rPr lang="en-US" sz="1400" dirty="0">
                <a:solidFill>
                  <a:srgbClr val="000000"/>
                </a:solidFill>
                <a:latin typeface="Arial" charset="0"/>
              </a:rPr>
              <a:t>= Perform synchronous writes</a:t>
            </a:r>
          </a:p>
          <a:p>
            <a:pPr marL="1333500" lvl="2" eaLnBrk="1" hangingPunct="1"/>
            <a:r>
              <a:rPr lang="en-US" sz="1400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MS_INVALIDATE </a:t>
            </a:r>
            <a:r>
              <a:rPr lang="en-US" sz="1400" dirty="0">
                <a:solidFill>
                  <a:srgbClr val="000000"/>
                </a:solidFill>
                <a:latin typeface="Arial" charset="0"/>
              </a:rPr>
              <a:t>= Invalidate cached data</a:t>
            </a:r>
          </a:p>
        </p:txBody>
      </p:sp>
    </p:spTree>
    <p:extLst>
      <p:ext uri="{BB962C8B-B14F-4D97-AF65-F5344CB8AC3E}">
        <p14:creationId xmlns:p14="http://schemas.microsoft.com/office/powerpoint/2010/main" val="35641130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4294967295"/>
          </p:nvPr>
        </p:nvSpPr>
        <p:spPr>
          <a:xfrm>
            <a:off x="949325" y="4648200"/>
            <a:ext cx="7661275" cy="1447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Processes request the segment</a:t>
            </a:r>
          </a:p>
          <a:p>
            <a:pPr>
              <a:lnSpc>
                <a:spcPct val="90000"/>
              </a:lnSpc>
            </a:pPr>
            <a:r>
              <a:rPr lang="en-US" dirty="0"/>
              <a:t>OS maintains the segment</a:t>
            </a:r>
          </a:p>
          <a:p>
            <a:pPr>
              <a:lnSpc>
                <a:spcPct val="90000"/>
              </a:lnSpc>
            </a:pPr>
            <a:r>
              <a:rPr lang="en-US" dirty="0"/>
              <a:t>Processes can attach/detach the segment</a:t>
            </a: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1066800" y="1676400"/>
            <a:ext cx="7467600" cy="28956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500">
                <a:latin typeface="Gill Sans MT"/>
                <a:cs typeface="Gill Sans MT"/>
              </a:rPr>
              <a:t>OS address </a:t>
            </a:r>
            <a:br>
              <a:rPr lang="en-US" sz="2500">
                <a:latin typeface="Gill Sans MT"/>
                <a:cs typeface="Gill Sans MT"/>
              </a:rPr>
            </a:br>
            <a:r>
              <a:rPr lang="en-US" sz="2500">
                <a:latin typeface="Gill Sans MT"/>
                <a:cs typeface="Gill Sans MT"/>
              </a:rPr>
              <a:t>space</a:t>
            </a: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1524000" y="2044700"/>
            <a:ext cx="2057400" cy="1947863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2295" name="Rectangle 10"/>
          <p:cNvSpPr>
            <a:spLocks noChangeArrowheads="1"/>
          </p:cNvSpPr>
          <p:nvPr/>
        </p:nvSpPr>
        <p:spPr bwMode="auto">
          <a:xfrm>
            <a:off x="5943600" y="2044700"/>
            <a:ext cx="2057400" cy="1947863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500">
                <a:latin typeface="Gill Sans MT"/>
                <a:cs typeface="Gill Sans MT"/>
              </a:rPr>
              <a:t>Private address space</a:t>
            </a:r>
          </a:p>
          <a:p>
            <a:pPr algn="ctr"/>
            <a:endParaRPr lang="en-US" sz="2500">
              <a:latin typeface="Gill Sans MT"/>
              <a:cs typeface="Gill Sans MT"/>
            </a:endParaRPr>
          </a:p>
        </p:txBody>
      </p:sp>
      <p:sp>
        <p:nvSpPr>
          <p:cNvPr id="12296" name="Text Box 11"/>
          <p:cNvSpPr txBox="1">
            <a:spLocks noChangeArrowheads="1"/>
          </p:cNvSpPr>
          <p:nvPr/>
        </p:nvSpPr>
        <p:spPr bwMode="auto">
          <a:xfrm>
            <a:off x="1783683" y="4017963"/>
            <a:ext cx="1455484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500">
                <a:latin typeface="Gill Sans MT"/>
                <a:cs typeface="Gill Sans MT"/>
              </a:rPr>
              <a:t>Process A</a:t>
            </a:r>
          </a:p>
        </p:txBody>
      </p:sp>
      <p:sp>
        <p:nvSpPr>
          <p:cNvPr id="12297" name="Text Box 12"/>
          <p:cNvSpPr txBox="1">
            <a:spLocks noChangeArrowheads="1"/>
          </p:cNvSpPr>
          <p:nvPr/>
        </p:nvSpPr>
        <p:spPr bwMode="auto">
          <a:xfrm>
            <a:off x="6286459" y="3992563"/>
            <a:ext cx="1454232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500">
                <a:latin typeface="Gill Sans MT"/>
                <a:cs typeface="Gill Sans MT"/>
              </a:rPr>
              <a:t>Process B</a:t>
            </a:r>
          </a:p>
        </p:txBody>
      </p:sp>
      <p:sp>
        <p:nvSpPr>
          <p:cNvPr id="12298" name="Text Box 14"/>
          <p:cNvSpPr txBox="1">
            <a:spLocks noChangeArrowheads="1"/>
          </p:cNvSpPr>
          <p:nvPr/>
        </p:nvSpPr>
        <p:spPr bwMode="auto">
          <a:xfrm>
            <a:off x="1905000" y="2209800"/>
            <a:ext cx="1295400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500" dirty="0">
                <a:latin typeface="Gill Sans MT"/>
                <a:cs typeface="Gill Sans MT"/>
              </a:rPr>
              <a:t>Private address space</a:t>
            </a:r>
          </a:p>
        </p:txBody>
      </p:sp>
      <p:sp>
        <p:nvSpPr>
          <p:cNvPr id="9228" name="Rectangle 16"/>
          <p:cNvSpPr>
            <a:spLocks noChangeArrowheads="1"/>
          </p:cNvSpPr>
          <p:nvPr/>
        </p:nvSpPr>
        <p:spPr bwMode="auto">
          <a:xfrm>
            <a:off x="2209800" y="3467100"/>
            <a:ext cx="762000" cy="3159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9" name="Line 17"/>
          <p:cNvSpPr>
            <a:spLocks noChangeShapeType="1"/>
          </p:cNvSpPr>
          <p:nvPr/>
        </p:nvSpPr>
        <p:spPr bwMode="auto">
          <a:xfrm>
            <a:off x="2971800" y="3624263"/>
            <a:ext cx="1143000" cy="414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0" name="Rectangle 16"/>
          <p:cNvSpPr>
            <a:spLocks noChangeArrowheads="1"/>
          </p:cNvSpPr>
          <p:nvPr/>
        </p:nvSpPr>
        <p:spPr bwMode="auto">
          <a:xfrm>
            <a:off x="4114800" y="3733800"/>
            <a:ext cx="1371600" cy="7731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500">
                <a:latin typeface="Gill Sans MT"/>
                <a:cs typeface="Gill Sans MT"/>
              </a:rPr>
              <a:t>Shared</a:t>
            </a:r>
          </a:p>
          <a:p>
            <a:pPr algn="ctr"/>
            <a:r>
              <a:rPr lang="en-US" sz="2500">
                <a:latin typeface="Gill Sans MT"/>
                <a:cs typeface="Gill Sans MT"/>
              </a:rPr>
              <a:t>segment</a:t>
            </a:r>
          </a:p>
        </p:txBody>
      </p:sp>
      <p:sp>
        <p:nvSpPr>
          <p:cNvPr id="9231" name="Rectangle 16"/>
          <p:cNvSpPr>
            <a:spLocks noChangeArrowheads="1"/>
          </p:cNvSpPr>
          <p:nvPr/>
        </p:nvSpPr>
        <p:spPr bwMode="auto">
          <a:xfrm>
            <a:off x="6629400" y="3429000"/>
            <a:ext cx="762000" cy="3159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2" name="Line 17"/>
          <p:cNvSpPr>
            <a:spLocks noChangeShapeType="1"/>
          </p:cNvSpPr>
          <p:nvPr/>
        </p:nvSpPr>
        <p:spPr bwMode="auto">
          <a:xfrm flipV="1">
            <a:off x="5494338" y="3581400"/>
            <a:ext cx="1135062" cy="419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05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DDDD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DDDD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8" grpId="0" animBg="1"/>
      <p:bldP spid="9229" grpId="0" animBg="1"/>
      <p:bldP spid="9229" grpId="1" animBg="1"/>
      <p:bldP spid="9230" grpId="0" animBg="1"/>
      <p:bldP spid="9231" grpId="0" animBg="1"/>
      <p:bldP spid="92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POSIX </a:t>
            </a:r>
            <a:r>
              <a:rPr lang="en-US" dirty="0"/>
              <a:t>Shared </a:t>
            </a:r>
            <a:r>
              <a:rPr lang="en-US" dirty="0" smtClean="0"/>
              <a:t>Memory...</a:t>
            </a:r>
            <a:endParaRPr lang="en-US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4294967295"/>
          </p:nvPr>
        </p:nvSpPr>
        <p:spPr>
          <a:xfrm>
            <a:off x="519043" y="1369391"/>
            <a:ext cx="8091557" cy="472660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#include &lt;sys/</a:t>
            </a:r>
            <a:r>
              <a:rPr lang="en-US" sz="1800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types.h</a:t>
            </a:r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&gt;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#include &lt;sys/</a:t>
            </a:r>
            <a:r>
              <a:rPr lang="en-US" sz="1800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shm.h</a:t>
            </a:r>
            <a:r>
              <a:rPr lang="en-US" sz="1800" b="1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&gt;</a:t>
            </a:r>
            <a:endParaRPr lang="en-US" sz="1200" b="1" dirty="0">
              <a:solidFill>
                <a:srgbClr val="0000FF"/>
              </a:solidFill>
              <a:latin typeface="Courier New" charset="0"/>
              <a:cs typeface="Courier New" charset="0"/>
            </a:endParaRPr>
          </a:p>
          <a:p>
            <a:pPr>
              <a:lnSpc>
                <a:spcPct val="80000"/>
              </a:lnSpc>
            </a:pPr>
            <a:r>
              <a:rPr lang="en-US" sz="2400" dirty="0"/>
              <a:t>Create identifier (</a:t>
            </a:r>
            <a:r>
              <a:rPr lang="ja-JP" altLang="en-US" sz="2400" dirty="0"/>
              <a:t>“</a:t>
            </a:r>
            <a:r>
              <a:rPr lang="en-US" sz="2400" dirty="0"/>
              <a:t>key</a:t>
            </a:r>
            <a:r>
              <a:rPr lang="ja-JP" altLang="en-US" sz="2400" dirty="0"/>
              <a:t>”</a:t>
            </a:r>
            <a:r>
              <a:rPr lang="en-US" sz="2400" dirty="0"/>
              <a:t>) for a shared memory segment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sz="1600" dirty="0" smtClean="0">
                <a:latin typeface="Arial" charset="0"/>
                <a:cs typeface="Courier New" charset="0"/>
              </a:rPr>
              <a:t>       </a:t>
            </a:r>
            <a:r>
              <a:rPr lang="en-US" sz="1600" b="1" dirty="0" err="1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key_t</a:t>
            </a:r>
            <a:r>
              <a:rPr lang="en-US" sz="1600" b="1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ftok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const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char *pathname, 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int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proj_id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);</a:t>
            </a:r>
            <a:endParaRPr lang="en-US" sz="1600" dirty="0">
              <a:latin typeface="Arial" charset="0"/>
              <a:cs typeface="Courier New" charset="0"/>
            </a:endParaRPr>
          </a:p>
          <a:p>
            <a:pPr lvl="1">
              <a:lnSpc>
                <a:spcPct val="80000"/>
              </a:lnSpc>
              <a:buFont typeface="Wingdings" charset="0"/>
              <a:buNone/>
            </a:pP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k = 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ftok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(</a:t>
            </a:r>
            <a:r>
              <a:rPr lang="ja-JP" altLang="en-US" sz="16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“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/my/file</a:t>
            </a:r>
            <a:r>
              <a:rPr lang="ja-JP" altLang="en-US" sz="16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”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, 0xaa)</a:t>
            </a:r>
            <a:r>
              <a:rPr lang="en-US" sz="1600" b="1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;</a:t>
            </a:r>
            <a:endParaRPr lang="en-US" sz="1200" b="1" dirty="0">
              <a:latin typeface="Courier New" charset="0"/>
              <a:cs typeface="Courier New" charset="0"/>
            </a:endParaRPr>
          </a:p>
          <a:p>
            <a:r>
              <a:rPr lang="en-US" sz="2400" dirty="0"/>
              <a:t>Create shared memory segment</a:t>
            </a:r>
          </a:p>
          <a:p>
            <a:pPr>
              <a:buFont typeface="Wingdings" charset="0"/>
              <a:buNone/>
            </a:pPr>
            <a:r>
              <a:rPr lang="en-US" sz="1600" dirty="0" smtClean="0">
                <a:latin typeface="Arial" charset="0"/>
                <a:cs typeface="ＭＳ Ｐゴシック" charset="0"/>
              </a:rPr>
              <a:t>       </a:t>
            </a:r>
            <a:r>
              <a:rPr lang="en-US" sz="1600" b="1" dirty="0" err="1" smtClean="0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int</a:t>
            </a:r>
            <a:r>
              <a:rPr lang="en-US" sz="1600" b="1" dirty="0" smtClean="0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shmget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(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key_t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 key, 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size_t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 size, 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int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shmflg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);</a:t>
            </a:r>
            <a:endParaRPr lang="en-US" sz="1600" dirty="0">
              <a:latin typeface="Arial" charset="0"/>
              <a:cs typeface="ＭＳ Ｐゴシック" charset="0"/>
            </a:endParaRPr>
          </a:p>
          <a:p>
            <a:pPr lvl="1">
              <a:buFont typeface="Wingdings" charset="0"/>
              <a:buNone/>
            </a:pP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id = 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shmget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(key, size, 0644 | IPC_CREAT)</a:t>
            </a:r>
            <a:r>
              <a:rPr lang="en-US" sz="1600" b="1" dirty="0" smtClean="0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;</a:t>
            </a:r>
            <a:endParaRPr lang="en-US" sz="1200" dirty="0">
              <a:latin typeface="Arial" charset="0"/>
              <a:cs typeface="ＭＳ Ｐゴシック" charset="0"/>
            </a:endParaRPr>
          </a:p>
          <a:p>
            <a:r>
              <a:rPr lang="en-US" sz="2400" dirty="0"/>
              <a:t>Access to shared memory requires an attach</a:t>
            </a:r>
          </a:p>
          <a:p>
            <a:pPr>
              <a:buFont typeface="Wingdings" charset="0"/>
              <a:buNone/>
            </a:pPr>
            <a:r>
              <a:rPr lang="en-US" sz="1600" b="1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    void 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*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shmat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int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shmid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, 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const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void *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shmaddr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, 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int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shmflg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); </a:t>
            </a:r>
            <a:r>
              <a:rPr lang="en-US" sz="1600" b="1" dirty="0" smtClean="0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    </a:t>
            </a:r>
          </a:p>
          <a:p>
            <a:pPr>
              <a:buFont typeface="Wingdings" charset="0"/>
              <a:buNone/>
            </a:pP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   </a:t>
            </a:r>
            <a:r>
              <a:rPr lang="en-US" sz="1600" b="1" dirty="0" err="1" smtClean="0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shared_memory</a:t>
            </a:r>
            <a:r>
              <a:rPr lang="en-US" sz="1600" b="1" dirty="0" smtClean="0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= (char *) 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shmat</a:t>
            </a:r>
            <a:r>
              <a:rPr lang="en-US" sz="1600" b="1" dirty="0">
                <a:solidFill>
                  <a:srgbClr val="0000FF"/>
                </a:solidFill>
                <a:latin typeface="Courier New" charset="0"/>
                <a:cs typeface="ＭＳ Ｐゴシック" charset="0"/>
              </a:rPr>
              <a:t>(id, (void *) 0, 0);</a:t>
            </a:r>
          </a:p>
        </p:txBody>
      </p:sp>
    </p:spTree>
    <p:extLst>
      <p:ext uri="{BB962C8B-B14F-4D97-AF65-F5344CB8AC3E}">
        <p14:creationId xmlns:p14="http://schemas.microsoft.com/office/powerpoint/2010/main" val="2531931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3" name="Rectangle 7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eaLnBrk="1" hangingPunct="1"/>
            <a:r>
              <a:rPr lang="en-US" dirty="0"/>
              <a:t>How do </a:t>
            </a:r>
            <a:r>
              <a:rPr lang="en-US" dirty="0" err="1">
                <a:sym typeface="Courier" charset="0"/>
              </a:rPr>
              <a:t>mmap</a:t>
            </a:r>
            <a:r>
              <a:rPr lang="en-US" dirty="0"/>
              <a:t> and POSIX shared memory compare?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Persistence!</a:t>
            </a:r>
            <a:endParaRPr lang="en-US" dirty="0"/>
          </a:p>
          <a:p>
            <a:r>
              <a:rPr lang="en-US" dirty="0" smtClean="0"/>
              <a:t>shared memory</a:t>
            </a:r>
          </a:p>
          <a:p>
            <a:pPr lvl="1"/>
            <a:r>
              <a:rPr lang="en-US" dirty="0" smtClean="0"/>
              <a:t>Kept </a:t>
            </a:r>
            <a:r>
              <a:rPr lang="en-US" dirty="0"/>
              <a:t>in memory </a:t>
            </a:r>
          </a:p>
          <a:p>
            <a:pPr lvl="1"/>
            <a:r>
              <a:rPr lang="en-US" dirty="0" smtClean="0"/>
              <a:t>Remains </a:t>
            </a:r>
            <a:r>
              <a:rPr lang="en-US" dirty="0"/>
              <a:t>available until system is shut down</a:t>
            </a:r>
          </a:p>
          <a:p>
            <a:r>
              <a:rPr lang="en-US" dirty="0" err="1" smtClean="0"/>
              <a:t>mmap</a:t>
            </a:r>
            <a:endParaRPr lang="en-US" dirty="0" smtClean="0"/>
          </a:p>
          <a:p>
            <a:pPr lvl="1"/>
            <a:r>
              <a:rPr lang="en-US" dirty="0" smtClean="0"/>
              <a:t>Backed </a:t>
            </a:r>
            <a:r>
              <a:rPr lang="en-US" dirty="0"/>
              <a:t>by a file</a:t>
            </a:r>
          </a:p>
          <a:p>
            <a:pPr lvl="1"/>
            <a:r>
              <a:rPr lang="en-US" dirty="0"/>
              <a:t>Persists even after programs quit or machine </a:t>
            </a:r>
            <a:r>
              <a:rPr lang="en-US" dirty="0" smtClean="0"/>
              <a:t>reboots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252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2057400"/>
            <a:ext cx="3924300" cy="136207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Pipes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19244" y="6452175"/>
            <a:ext cx="296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Gill Sans MT"/>
                <a:cs typeface="Gill Sans MT"/>
              </a:rPr>
              <a:t>photo: </a:t>
            </a:r>
            <a:r>
              <a:rPr lang="en-US" sz="1000" dirty="0" err="1" smtClean="0">
                <a:solidFill>
                  <a:schemeClr val="bg1"/>
                </a:solidFill>
                <a:latin typeface="Gill Sans MT"/>
                <a:cs typeface="Gill Sans MT"/>
              </a:rPr>
              <a:t>autowitch</a:t>
            </a:r>
            <a:endParaRPr lang="en-US" sz="1000" dirty="0" smtClean="0">
              <a:solidFill>
                <a:schemeClr val="bg1"/>
              </a:solidFill>
              <a:latin typeface="Gill Sans MT"/>
              <a:cs typeface="Gill Sans MT"/>
            </a:endParaRPr>
          </a:p>
          <a:p>
            <a:pPr algn="r"/>
            <a:r>
              <a:rPr lang="en-US" sz="1000" dirty="0">
                <a:solidFill>
                  <a:schemeClr val="bg1"/>
                </a:solidFill>
                <a:latin typeface="Gill Sans MT"/>
                <a:cs typeface="Gill Sans MT"/>
              </a:rPr>
              <a:t>http://</a:t>
            </a:r>
            <a:r>
              <a:rPr lang="en-US" sz="1000" dirty="0" err="1">
                <a:solidFill>
                  <a:schemeClr val="bg1"/>
                </a:solidFill>
                <a:latin typeface="Gill Sans MT"/>
                <a:cs typeface="Gill Sans MT"/>
              </a:rPr>
              <a:t>www.flickr.com</a:t>
            </a:r>
            <a:r>
              <a:rPr lang="en-US" sz="1000" dirty="0">
                <a:solidFill>
                  <a:schemeClr val="bg1"/>
                </a:solidFill>
                <a:latin typeface="Gill Sans MT"/>
                <a:cs typeface="Gill Sans MT"/>
              </a:rPr>
              <a:t>/photos/</a:t>
            </a:r>
            <a:r>
              <a:rPr lang="en-US" sz="1000" dirty="0" err="1">
                <a:solidFill>
                  <a:schemeClr val="bg1"/>
                </a:solidFill>
                <a:latin typeface="Gill Sans MT"/>
                <a:cs typeface="Gill Sans MT"/>
              </a:rPr>
              <a:t>autowitch</a:t>
            </a:r>
            <a:r>
              <a:rPr lang="en-US" sz="1000" dirty="0">
                <a:solidFill>
                  <a:schemeClr val="bg1"/>
                </a:solidFill>
                <a:latin typeface="Gill Sans MT"/>
                <a:cs typeface="Gill Sans MT"/>
              </a:rPr>
              <a:t>/2098428964/</a:t>
            </a:r>
            <a:endParaRPr lang="en-US" sz="1000" b="0" dirty="0" smtClean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4993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Chrome architecture (figure borrowed from Google)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4294967295"/>
          </p:nvPr>
        </p:nvSpPr>
        <p:spPr>
          <a:xfrm>
            <a:off x="5181600" y="1981200"/>
            <a:ext cx="34290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Separate processes for browser tabs to protect the overall application from bugs and glitches in the rendering engine</a:t>
            </a:r>
          </a:p>
          <a:p>
            <a:r>
              <a:rPr lang="en-US" dirty="0"/>
              <a:t>Restricted access from each rendering engine process to others and to the rest of the system</a:t>
            </a:r>
          </a:p>
        </p:txBody>
      </p:sp>
      <p:pic>
        <p:nvPicPr>
          <p:cNvPr id="71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0225"/>
            <a:ext cx="5029200" cy="466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 rot="16200000">
            <a:off x="6333331" y="2993232"/>
            <a:ext cx="5113337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i="1" dirty="0">
                <a:latin typeface="Arial Narrow" charset="0"/>
                <a:ea typeface="ＭＳ Ｐゴシック" pitchFamily="-112" charset="-128"/>
                <a:cs typeface="+mn-cs"/>
              </a:rPr>
              <a:t>https://sites.google.com/a/chromium.org/dev/developers/design-documents/multi-process-architecture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200" y="1828800"/>
            <a:ext cx="4876800" cy="205740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76400" y="3962400"/>
            <a:ext cx="3276600" cy="137160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76400" y="5410200"/>
            <a:ext cx="3276600" cy="106680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9112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Chrome architecture (figure borrowed from Google)   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4294967295"/>
          </p:nvPr>
        </p:nvSpPr>
        <p:spPr>
          <a:xfrm>
            <a:off x="5181600" y="1981199"/>
            <a:ext cx="3429000" cy="4495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named pipe is allocated for each renderer process for communication with the browser process</a:t>
            </a:r>
          </a:p>
          <a:p>
            <a:r>
              <a:rPr lang="en-US" dirty="0"/>
              <a:t>Pipes are used in asynchronous mode to ensure that neither end is blocked waiting for the </a:t>
            </a:r>
            <a:r>
              <a:rPr lang="en-US" dirty="0" smtClean="0"/>
              <a:t>other</a:t>
            </a:r>
            <a:endParaRPr lang="en-US" dirty="0"/>
          </a:p>
        </p:txBody>
      </p:sp>
      <p:pic>
        <p:nvPicPr>
          <p:cNvPr id="81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0225"/>
            <a:ext cx="5029200" cy="466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 rot="16200000">
            <a:off x="6333331" y="2993232"/>
            <a:ext cx="5113337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i="1" dirty="0">
                <a:latin typeface="Arial Narrow" charset="0"/>
                <a:ea typeface="ＭＳ Ｐゴシック" pitchFamily="-112" charset="-128"/>
                <a:cs typeface="+mn-cs"/>
              </a:rPr>
              <a:t>https://sites.google.com/a/chromium.org/dev/developers/design-documents/multi-process-architecture</a:t>
            </a:r>
          </a:p>
        </p:txBody>
      </p:sp>
      <p:sp>
        <p:nvSpPr>
          <p:cNvPr id="8199" name="Rectangle 6"/>
          <p:cNvSpPr>
            <a:spLocks noChangeArrowheads="1"/>
          </p:cNvSpPr>
          <p:nvPr/>
        </p:nvSpPr>
        <p:spPr bwMode="auto">
          <a:xfrm>
            <a:off x="76200" y="1828800"/>
            <a:ext cx="4876800" cy="205740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  <p:sp>
        <p:nvSpPr>
          <p:cNvPr id="8200" name="Rectangle 7"/>
          <p:cNvSpPr>
            <a:spLocks noChangeArrowheads="1"/>
          </p:cNvSpPr>
          <p:nvPr/>
        </p:nvSpPr>
        <p:spPr bwMode="auto">
          <a:xfrm>
            <a:off x="1676400" y="3962400"/>
            <a:ext cx="3276600" cy="137160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  <p:sp>
        <p:nvSpPr>
          <p:cNvPr id="8201" name="Rectangle 8"/>
          <p:cNvSpPr>
            <a:spLocks noChangeArrowheads="1"/>
          </p:cNvSpPr>
          <p:nvPr/>
        </p:nvSpPr>
        <p:spPr bwMode="auto">
          <a:xfrm>
            <a:off x="1676400" y="5410200"/>
            <a:ext cx="3276600" cy="106680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49275" y="2874963"/>
            <a:ext cx="1289050" cy="2900362"/>
          </a:xfrm>
          <a:custGeom>
            <a:avLst/>
            <a:gdLst>
              <a:gd name="T0" fmla="*/ 16496 w 1289116"/>
              <a:gd name="T1" fmla="*/ 0 h 2899528"/>
              <a:gd name="T2" fmla="*/ 60486 w 1289116"/>
              <a:gd name="T3" fmla="*/ 2840641 h 2899528"/>
              <a:gd name="T4" fmla="*/ 1279623 w 1289116"/>
              <a:gd name="T5" fmla="*/ 2885432 h 2899528"/>
              <a:gd name="T6" fmla="*/ 1289050 w 1289116"/>
              <a:gd name="T7" fmla="*/ 2885432 h 2899528"/>
              <a:gd name="T8" fmla="*/ 0 60000 65536"/>
              <a:gd name="T9" fmla="*/ 0 60000 65536"/>
              <a:gd name="T10" fmla="*/ 0 60000 65536"/>
              <a:gd name="T11" fmla="*/ 0 60000 65536"/>
              <a:gd name="T12" fmla="*/ 0 w 1289116"/>
              <a:gd name="T13" fmla="*/ 0 h 2899528"/>
              <a:gd name="T14" fmla="*/ 1289116 w 1289116"/>
              <a:gd name="T15" fmla="*/ 2899528 h 2899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9116" h="2899528">
                <a:moveTo>
                  <a:pt x="16497" y="0"/>
                </a:moveTo>
                <a:cubicBezTo>
                  <a:pt x="5761" y="972008"/>
                  <a:pt x="0" y="2205087"/>
                  <a:pt x="60489" y="2839825"/>
                </a:cubicBezTo>
                <a:cubicBezTo>
                  <a:pt x="503811" y="2899528"/>
                  <a:pt x="873289" y="2869676"/>
                  <a:pt x="1279689" y="2884602"/>
                </a:cubicBezTo>
                <a:lnTo>
                  <a:pt x="1289116" y="2884602"/>
                </a:lnTo>
              </a:path>
            </a:pathLst>
          </a:custGeom>
          <a:noFill/>
          <a:ln w="111125" cap="flat" cmpd="sng">
            <a:solidFill>
              <a:srgbClr val="0000FF"/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990600" y="3578225"/>
            <a:ext cx="838200" cy="917575"/>
          </a:xfrm>
          <a:custGeom>
            <a:avLst/>
            <a:gdLst>
              <a:gd name="T0" fmla="*/ 6975 w 1289116"/>
              <a:gd name="T1" fmla="*/ 0 h 2899528"/>
              <a:gd name="T2" fmla="*/ 25574 w 1289116"/>
              <a:gd name="T3" fmla="*/ 284627 h 2899528"/>
              <a:gd name="T4" fmla="*/ 541023 w 1289116"/>
              <a:gd name="T5" fmla="*/ 289115 h 2899528"/>
              <a:gd name="T6" fmla="*/ 545008 w 1289116"/>
              <a:gd name="T7" fmla="*/ 289115 h 2899528"/>
              <a:gd name="T8" fmla="*/ 0 60000 65536"/>
              <a:gd name="T9" fmla="*/ 0 60000 65536"/>
              <a:gd name="T10" fmla="*/ 0 60000 65536"/>
              <a:gd name="T11" fmla="*/ 0 60000 65536"/>
              <a:gd name="T12" fmla="*/ 0 w 1289116"/>
              <a:gd name="T13" fmla="*/ 0 h 2899528"/>
              <a:gd name="T14" fmla="*/ 1289116 w 1289116"/>
              <a:gd name="T15" fmla="*/ 2899528 h 2899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9116" h="2899528">
                <a:moveTo>
                  <a:pt x="16497" y="0"/>
                </a:moveTo>
                <a:cubicBezTo>
                  <a:pt x="5761" y="972008"/>
                  <a:pt x="0" y="2205087"/>
                  <a:pt x="60489" y="2839825"/>
                </a:cubicBezTo>
                <a:cubicBezTo>
                  <a:pt x="503811" y="2899528"/>
                  <a:pt x="873289" y="2869676"/>
                  <a:pt x="1279689" y="2884602"/>
                </a:cubicBezTo>
                <a:lnTo>
                  <a:pt x="1289116" y="2884602"/>
                </a:lnTo>
              </a:path>
            </a:pathLst>
          </a:custGeom>
          <a:noFill/>
          <a:ln w="111125" cap="flat" cmpd="sng">
            <a:solidFill>
              <a:srgbClr val="0000FF"/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24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72188"/>
          </a:xfrm>
          <a:prstGeom prst="rect">
            <a:avLst/>
          </a:prstGeom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228600" y="894655"/>
            <a:ext cx="22479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500" dirty="0" smtClean="0">
                <a:solidFill>
                  <a:schemeClr val="bg1"/>
                </a:solidFill>
                <a:latin typeface="Gill Sans MT"/>
                <a:ea typeface="ＭＳ Ｐゴシック" pitchFamily="-112" charset="-128"/>
                <a:cs typeface="Gill Sans MT"/>
              </a:rPr>
              <a:t>Process 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24200" y="2463800"/>
            <a:ext cx="6477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81400" y="2463800"/>
            <a:ext cx="6477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38600" y="2463800"/>
            <a:ext cx="6477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5800" y="2463800"/>
            <a:ext cx="6477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53000" y="2463800"/>
            <a:ext cx="6477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1800" y="2374900"/>
            <a:ext cx="6985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6600" y="2593975"/>
            <a:ext cx="6985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5200" y="2374900"/>
            <a:ext cx="6985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93800" y="2593975"/>
            <a:ext cx="6985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98600" y="2374900"/>
            <a:ext cx="6985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51600" y="2387600"/>
            <a:ext cx="6477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56400" y="2606675"/>
            <a:ext cx="6477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85000" y="2387600"/>
            <a:ext cx="6477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13600" y="2606675"/>
            <a:ext cx="6477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18400" y="2387600"/>
            <a:ext cx="647700" cy="2462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Gill Sans MT"/>
                <a:ea typeface="ＭＳ Ｐゴシック" pitchFamily="-112" charset="-128"/>
                <a:cs typeface="Gill Sans MT"/>
              </a:rPr>
              <a:t>msg</a:t>
            </a: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6200816" y="894764"/>
            <a:ext cx="22479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500" dirty="0" smtClean="0">
                <a:solidFill>
                  <a:schemeClr val="bg1"/>
                </a:solidFill>
                <a:latin typeface="Gill Sans MT"/>
                <a:ea typeface="ＭＳ Ｐゴシック" pitchFamily="-112" charset="-128"/>
                <a:cs typeface="Gill Sans MT"/>
              </a:rPr>
              <a:t>Process B</a:t>
            </a: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3239167" y="1133182"/>
            <a:ext cx="22479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500" dirty="0" smtClean="0">
                <a:solidFill>
                  <a:schemeClr val="bg1"/>
                </a:solidFill>
                <a:latin typeface="Gill Sans MT"/>
                <a:ea typeface="ＭＳ Ｐゴシック" pitchFamily="-112" charset="-128"/>
                <a:cs typeface="Gill Sans MT"/>
              </a:rPr>
              <a:t>Operating System</a:t>
            </a:r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228600" y="3215982"/>
            <a:ext cx="22479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000" dirty="0" smtClean="0">
                <a:solidFill>
                  <a:schemeClr val="bg1"/>
                </a:solidFill>
                <a:latin typeface="Gill Sans MT"/>
                <a:ea typeface="ＭＳ Ｐゴシック" pitchFamily="-112" charset="-128"/>
                <a:cs typeface="Gill Sans MT"/>
              </a:rPr>
              <a:t>private address space</a:t>
            </a:r>
          </a:p>
        </p:txBody>
      </p:sp>
      <p:sp>
        <p:nvSpPr>
          <p:cNvPr id="29" name="Text Box 14"/>
          <p:cNvSpPr txBox="1">
            <a:spLocks noChangeArrowheads="1"/>
          </p:cNvSpPr>
          <p:nvPr/>
        </p:nvSpPr>
        <p:spPr bwMode="auto">
          <a:xfrm>
            <a:off x="6200816" y="3215982"/>
            <a:ext cx="22479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000" dirty="0" smtClean="0">
                <a:solidFill>
                  <a:schemeClr val="bg1"/>
                </a:solidFill>
                <a:latin typeface="Gill Sans MT"/>
                <a:ea typeface="ＭＳ Ｐゴシック" pitchFamily="-112" charset="-128"/>
                <a:cs typeface="Gill Sans MT"/>
              </a:rPr>
              <a:t>private address space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50076" y="6453188"/>
            <a:ext cx="273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rPr>
              <a:t>photo: </a:t>
            </a:r>
            <a:r>
              <a:rPr lang="en-US" sz="1000" dirty="0" err="1" smtClean="0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rPr>
              <a:t>theilr</a:t>
            </a:r>
            <a:endParaRPr lang="en-US" sz="1000" dirty="0" smtClean="0">
              <a:solidFill>
                <a:schemeClr val="bg1">
                  <a:lumMod val="75000"/>
                </a:schemeClr>
              </a:solidFill>
              <a:latin typeface="Gill Sans MT"/>
              <a:cs typeface="Gill Sans MT"/>
            </a:endParaRPr>
          </a:p>
          <a:p>
            <a:pPr algn="r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rPr>
              <a:t>http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rPr>
              <a:t>www.flickr.com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rPr>
              <a:t>/photos/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rPr>
              <a:t>theilr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rPr>
              <a:t>/4283377543/</a:t>
            </a:r>
            <a:endParaRPr lang="en-US" sz="1000" b="0" dirty="0" smtClean="0">
              <a:solidFill>
                <a:schemeClr val="bg1">
                  <a:lumMod val="75000"/>
                </a:schemeClr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021530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"/>
                            </p:stCondLst>
                            <p:childTnLst>
                              <p:par>
                                <p:cTn id="2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"/>
                            </p:stCondLst>
                            <p:childTnLst>
                              <p:par>
                                <p:cTn id="47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"/>
                            </p:stCondLst>
                            <p:childTnLst>
                              <p:par>
                                <p:cTn id="59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Pipes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374091" y="1498600"/>
            <a:ext cx="7661275" cy="4114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20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-112" charset="-128"/>
                <a:cs typeface="Courier New" pitchFamily="49" charset="0"/>
              </a:rPr>
              <a:t>#include &lt;</a:t>
            </a:r>
            <a:r>
              <a:rPr lang="en-US" sz="2000" b="1" dirty="0" err="1" smtClean="0">
                <a:solidFill>
                  <a:srgbClr val="0000FF"/>
                </a:solidFill>
                <a:latin typeface="Courier New" pitchFamily="49" charset="0"/>
                <a:ea typeface="ＭＳ Ｐゴシック" pitchFamily="-112" charset="-128"/>
                <a:cs typeface="Courier New" pitchFamily="49" charset="0"/>
              </a:rPr>
              <a:t>unistd.h</a:t>
            </a:r>
            <a:r>
              <a:rPr lang="en-US" sz="20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-112" charset="-128"/>
                <a:cs typeface="Courier New" pitchFamily="49" charset="0"/>
              </a:rPr>
              <a:t>&gt;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 err="1" smtClean="0">
                <a:solidFill>
                  <a:srgbClr val="0000FF"/>
                </a:solidFill>
                <a:latin typeface="Courier New" pitchFamily="49" charset="0"/>
                <a:ea typeface="ＭＳ Ｐゴシック" pitchFamily="-112" charset="-128"/>
                <a:cs typeface="Courier New" pitchFamily="49" charset="0"/>
              </a:rPr>
              <a:t>int</a:t>
            </a:r>
            <a:r>
              <a:rPr lang="en-US" sz="20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-112" charset="-128"/>
                <a:cs typeface="Courier New" pitchFamily="49" charset="0"/>
              </a:rPr>
              <a:t> pipe(</a:t>
            </a:r>
            <a:r>
              <a:rPr lang="en-US" sz="2000" b="1" dirty="0" err="1" smtClean="0">
                <a:solidFill>
                  <a:srgbClr val="0000FF"/>
                </a:solidFill>
                <a:latin typeface="Courier New" pitchFamily="49" charset="0"/>
                <a:ea typeface="ＭＳ Ｐゴシック" pitchFamily="-112" charset="-128"/>
                <a:cs typeface="Courier New" pitchFamily="49" charset="0"/>
              </a:rPr>
              <a:t>int</a:t>
            </a:r>
            <a:r>
              <a:rPr lang="en-US" sz="20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-112" charset="-128"/>
                <a:cs typeface="Courier New" pitchFamily="49" charset="0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latin typeface="Courier New" pitchFamily="49" charset="0"/>
                <a:ea typeface="ＭＳ Ｐゴシック" pitchFamily="-112" charset="-128"/>
                <a:cs typeface="Courier New" pitchFamily="49" charset="0"/>
              </a:rPr>
              <a:t>fildes</a:t>
            </a:r>
            <a:r>
              <a:rPr lang="en-US" sz="2000" b="1" dirty="0" smtClean="0">
                <a:solidFill>
                  <a:srgbClr val="0000FF"/>
                </a:solidFill>
                <a:latin typeface="Courier New" pitchFamily="49" charset="0"/>
                <a:ea typeface="ＭＳ Ｐゴシック" pitchFamily="-112" charset="-128"/>
                <a:cs typeface="Courier New" pitchFamily="49" charset="0"/>
              </a:rPr>
              <a:t>[2]);</a:t>
            </a:r>
          </a:p>
          <a:p>
            <a:pPr>
              <a:buFont typeface="Wingdings" pitchFamily="2" charset="2"/>
              <a:buChar char="n"/>
              <a:defRPr/>
            </a:pPr>
            <a:endParaRPr lang="en-US" sz="2000" dirty="0" smtClean="0">
              <a:ea typeface="ＭＳ Ｐゴシック" pitchFamily="-112" charset="-128"/>
              <a:cs typeface="Courier New" pitchFamily="49" charset="0"/>
            </a:endParaRPr>
          </a:p>
          <a:p>
            <a:pPr>
              <a:buFont typeface="Wingdings" pitchFamily="2" charset="2"/>
              <a:buChar char="n"/>
              <a:defRPr/>
            </a:pPr>
            <a:r>
              <a:rPr lang="en-US" sz="2000" dirty="0" smtClean="0">
                <a:ea typeface="+mn-ea"/>
              </a:rPr>
              <a:t>Create a message pipe</a:t>
            </a:r>
          </a:p>
          <a:p>
            <a:pPr lvl="1">
              <a:buFont typeface="Wingdings" pitchFamily="2" charset="2"/>
              <a:buChar char="¡"/>
              <a:defRPr/>
            </a:pPr>
            <a:r>
              <a:rPr lang="en-US" sz="1800" dirty="0" smtClean="0">
                <a:ea typeface="ＭＳ Ｐゴシック" pitchFamily="-112" charset="-128"/>
              </a:rPr>
              <a:t>Anything can be written to the pipe, and read from the other end </a:t>
            </a:r>
          </a:p>
          <a:p>
            <a:pPr lvl="1">
              <a:buFont typeface="Wingdings" pitchFamily="2" charset="2"/>
              <a:buChar char="¡"/>
              <a:defRPr/>
            </a:pPr>
            <a:r>
              <a:rPr lang="en-US" sz="1800" dirty="0" smtClean="0">
                <a:ea typeface="ＭＳ Ｐゴシック" pitchFamily="-112" charset="-128"/>
              </a:rPr>
              <a:t>Data is received in the order it was sent</a:t>
            </a:r>
          </a:p>
          <a:p>
            <a:pPr lvl="1">
              <a:buFont typeface="Wingdings" pitchFamily="2" charset="2"/>
              <a:buChar char="¡"/>
              <a:defRPr/>
            </a:pPr>
            <a:r>
              <a:rPr lang="en-US" sz="1800" dirty="0" smtClean="0">
                <a:ea typeface="ＭＳ Ｐゴシック" pitchFamily="-112" charset="-128"/>
              </a:rPr>
              <a:t>OS enforces mutual exclusion: only one process at a time</a:t>
            </a:r>
          </a:p>
          <a:p>
            <a:pPr lvl="1">
              <a:buFont typeface="Wingdings" pitchFamily="2" charset="2"/>
              <a:buChar char="¡"/>
              <a:defRPr/>
            </a:pPr>
            <a:r>
              <a:rPr lang="en-US" sz="1800" dirty="0" smtClean="0">
                <a:ea typeface="ＭＳ Ｐゴシック" pitchFamily="-112" charset="-128"/>
              </a:rPr>
              <a:t>Accessed by a file descriptor, like an ordinary file </a:t>
            </a:r>
          </a:p>
          <a:p>
            <a:pPr lvl="1">
              <a:buFont typeface="Wingdings" pitchFamily="2" charset="2"/>
              <a:buChar char="¡"/>
              <a:defRPr/>
            </a:pPr>
            <a:r>
              <a:rPr lang="en-US" sz="1800" dirty="0" smtClean="0">
                <a:ea typeface="ＭＳ Ｐゴシック" pitchFamily="-112" charset="-128"/>
              </a:rPr>
              <a:t>Processes sharing the pipe must have same parent process</a:t>
            </a:r>
          </a:p>
          <a:p>
            <a:pPr>
              <a:buFont typeface="Wingdings" pitchFamily="2" charset="2"/>
              <a:buChar char="n"/>
              <a:defRPr/>
            </a:pPr>
            <a:r>
              <a:rPr lang="en-US" sz="2000" dirty="0" smtClean="0">
                <a:ea typeface="+mn-ea"/>
              </a:rPr>
              <a:t>Returns a pair of file descriptors</a:t>
            </a:r>
          </a:p>
          <a:p>
            <a:pPr lvl="1">
              <a:buFont typeface="Wingdings" pitchFamily="2" charset="2"/>
              <a:buChar char="¡"/>
              <a:defRPr/>
            </a:pPr>
            <a:r>
              <a:rPr lang="en-US" sz="1800" b="1" dirty="0" err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fildes</a:t>
            </a:r>
            <a:r>
              <a:rPr lang="en-US" sz="18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[0]</a:t>
            </a:r>
            <a:r>
              <a:rPr lang="en-US" sz="1800" dirty="0" smtClean="0">
                <a:solidFill>
                  <a:srgbClr val="0000FF"/>
                </a:solidFill>
                <a:latin typeface="+mj-lt"/>
                <a:cs typeface="Courier New" pitchFamily="49" charset="0"/>
              </a:rPr>
              <a:t> </a:t>
            </a:r>
            <a:r>
              <a:rPr lang="en-US" sz="1800" dirty="0" smtClean="0">
                <a:cs typeface="Courier New" pitchFamily="49" charset="0"/>
              </a:rPr>
              <a:t>is</a:t>
            </a:r>
            <a:r>
              <a:rPr lang="en-US" sz="1800" dirty="0" smtClean="0"/>
              <a:t> the read end of the pipe</a:t>
            </a:r>
          </a:p>
          <a:p>
            <a:pPr lvl="1">
              <a:buFont typeface="Wingdings" pitchFamily="2" charset="2"/>
              <a:buChar char="¡"/>
              <a:defRPr/>
            </a:pPr>
            <a:r>
              <a:rPr lang="en-US" sz="1800" b="1" dirty="0" err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fildes</a:t>
            </a:r>
            <a:r>
              <a:rPr lang="en-US" sz="18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[1]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/>
              <a:t>is the write end of the pipe</a:t>
            </a:r>
          </a:p>
        </p:txBody>
      </p:sp>
    </p:spTree>
    <p:extLst>
      <p:ext uri="{BB962C8B-B14F-4D97-AF65-F5344CB8AC3E}">
        <p14:creationId xmlns:p14="http://schemas.microsoft.com/office/powerpoint/2010/main" val="2533986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4091" y="1498600"/>
            <a:ext cx="2916183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&lt;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stdio.h</a:t>
            </a:r>
            <a:r>
              <a:rPr lang="en-US" sz="1600" b="1" dirty="0" smtClean="0">
                <a:solidFill>
                  <a:srgbClr val="036A07"/>
                </a:solidFill>
                <a:latin typeface="Monaco"/>
              </a:rPr>
              <a:t>&gt;</a:t>
            </a:r>
            <a:endParaRPr lang="en-US" sz="1600" b="1" dirty="0" smtClean="0">
              <a:solidFill>
                <a:prstClr val="black"/>
              </a:solidFill>
              <a:latin typeface="Monaco"/>
            </a:endParaRPr>
          </a:p>
          <a:p>
            <a:r>
              <a:rPr lang="en-US" sz="1600" b="1" dirty="0" smtClean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&lt;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stdlib.h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&gt;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&lt;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errno.h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&gt;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&lt;sys/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types.h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&gt;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&lt;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unistd.h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&gt;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err="1">
                <a:solidFill>
                  <a:srgbClr val="0000FF"/>
                </a:solidFill>
                <a:latin typeface="Monaco"/>
              </a:rPr>
              <a:t>int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main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void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 {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   ...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}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endParaRPr lang="en-US" sz="1600" b="0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60484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4091" y="1498600"/>
            <a:ext cx="5848677" cy="5016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00FF"/>
                </a:solidFill>
                <a:latin typeface="Monaco"/>
              </a:rPr>
              <a:t>int</a:t>
            </a:r>
            <a:r>
              <a:rPr lang="en-US" sz="1600" b="1" dirty="0" smtClean="0">
                <a:solidFill>
                  <a:srgbClr val="0000FF"/>
                </a:solidFill>
                <a:latin typeface="Monaco"/>
              </a:rPr>
              <a:t>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main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void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 {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 err="1">
                <a:solidFill>
                  <a:srgbClr val="0000FF"/>
                </a:solidFill>
                <a:latin typeface="Monaco"/>
              </a:rPr>
              <a:t>int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2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]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;</a:t>
            </a:r>
            <a:br>
              <a:rPr lang="en-US" sz="1600" b="1" dirty="0" smtClean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 smtClean="0">
                <a:solidFill>
                  <a:srgbClr val="0000FF"/>
                </a:solidFill>
                <a:latin typeface="Monaco"/>
              </a:rPr>
              <a:t>char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buf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30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];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pipe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if 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(!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fork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()) {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 err="1">
                <a:solidFill>
                  <a:srgbClr val="3C4C72"/>
                </a:solidFill>
                <a:latin typeface="Monaco"/>
              </a:rPr>
              <a:t>printf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smtClean="0">
                <a:solidFill>
                  <a:srgbClr val="036A07"/>
                </a:solidFill>
                <a:latin typeface="Monaco"/>
              </a:rPr>
              <a:t>"CHILD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: writing to pipe</a:t>
            </a:r>
            <a:r>
              <a:rPr lang="en-US" sz="1600" b="1" dirty="0">
                <a:solidFill>
                  <a:srgbClr val="26B31A"/>
                </a:solidFill>
                <a:latin typeface="Monaco"/>
              </a:rPr>
              <a:t>\n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write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1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],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"test"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, 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5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 err="1">
                <a:solidFill>
                  <a:srgbClr val="3C4C72"/>
                </a:solidFill>
                <a:latin typeface="Monaco"/>
              </a:rPr>
              <a:t>printf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smtClean="0">
                <a:solidFill>
                  <a:srgbClr val="036A07"/>
                </a:solidFill>
                <a:latin typeface="Monaco"/>
              </a:rPr>
              <a:t>"CHILD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: exiting</a:t>
            </a:r>
            <a:r>
              <a:rPr lang="en-US" sz="1600" b="1" dirty="0">
                <a:solidFill>
                  <a:srgbClr val="26B31A"/>
                </a:solidFill>
                <a:latin typeface="Monaco"/>
              </a:rPr>
              <a:t>\n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</a:t>
            </a: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;</a:t>
            </a:r>
          </a:p>
          <a:p>
            <a:endParaRPr lang="en-US" sz="1600" b="1" dirty="0" smtClean="0">
              <a:solidFill>
                <a:prstClr val="black"/>
              </a:solidFill>
              <a:latin typeface="Monaco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}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else 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{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 err="1">
                <a:solidFill>
                  <a:srgbClr val="3C4C72"/>
                </a:solidFill>
                <a:latin typeface="Monaco"/>
              </a:rPr>
              <a:t>printf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"PARENT: reading from pipe</a:t>
            </a:r>
            <a:r>
              <a:rPr lang="en-US" sz="1600" b="1" dirty="0">
                <a:solidFill>
                  <a:srgbClr val="26B31A"/>
                </a:solidFill>
                <a:latin typeface="Monaco"/>
              </a:rPr>
              <a:t>\n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read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0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],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buf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, 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5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 err="1">
                <a:solidFill>
                  <a:srgbClr val="3C4C72"/>
                </a:solidFill>
                <a:latin typeface="Monaco"/>
              </a:rPr>
              <a:t>printf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"PARENT: read </a:t>
            </a:r>
            <a:r>
              <a:rPr lang="en-US" sz="1600" b="1" dirty="0">
                <a:solidFill>
                  <a:srgbClr val="26B31A"/>
                </a:solidFill>
                <a:latin typeface="Monaco"/>
              </a:rPr>
              <a:t>\"</a:t>
            </a:r>
            <a:r>
              <a:rPr lang="en-US" sz="1600" b="1" dirty="0">
                <a:solidFill>
                  <a:srgbClr val="800000"/>
                </a:solidFill>
                <a:latin typeface="Monaco"/>
              </a:rPr>
              <a:t>%s</a:t>
            </a:r>
            <a:r>
              <a:rPr lang="en-US" sz="1600" b="1" dirty="0">
                <a:solidFill>
                  <a:srgbClr val="26B31A"/>
                </a:solidFill>
                <a:latin typeface="Monaco"/>
              </a:rPr>
              <a:t>\"\n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"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,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buf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wait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585CF6"/>
                </a:solidFill>
                <a:latin typeface="Monaco"/>
              </a:rPr>
              <a:t>NULL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}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return 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0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}</a:t>
            </a:r>
            <a:endParaRPr lang="en-US" sz="1600" b="0" dirty="0" smtClean="0">
              <a:latin typeface="Gill Sans MT"/>
              <a:cs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161" y="1852543"/>
            <a:ext cx="3159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2000" b="1" dirty="0" smtClean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2000" b="1" dirty="0" smtClean="0">
                <a:solidFill>
                  <a:srgbClr val="0000CD"/>
                </a:solidFill>
                <a:latin typeface="Monaco"/>
              </a:rPr>
              <a:t>0</a:t>
            </a:r>
            <a:r>
              <a:rPr lang="en-US" sz="2000" b="1" dirty="0" smtClean="0">
                <a:solidFill>
                  <a:prstClr val="black"/>
                </a:solidFill>
                <a:latin typeface="Monaco"/>
              </a:rPr>
              <a:t>]</a:t>
            </a:r>
            <a:r>
              <a:rPr lang="en-US" sz="2000" dirty="0" smtClean="0">
                <a:solidFill>
                  <a:prstClr val="black"/>
                </a:solidFill>
                <a:latin typeface="Gill Sans MT"/>
                <a:cs typeface="Gill Sans MT"/>
              </a:rPr>
              <a:t>: read end of pipe</a:t>
            </a:r>
          </a:p>
          <a:p>
            <a:r>
              <a:rPr lang="en-US" sz="20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2000" b="1" dirty="0" smtClean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2000" b="1" dirty="0" smtClean="0">
                <a:solidFill>
                  <a:srgbClr val="0000CD"/>
                </a:solidFill>
                <a:latin typeface="Monaco"/>
              </a:rPr>
              <a:t>1</a:t>
            </a:r>
            <a:r>
              <a:rPr lang="en-US" sz="2000" b="1" dirty="0" smtClean="0">
                <a:solidFill>
                  <a:prstClr val="black"/>
                </a:solidFill>
                <a:latin typeface="Monaco"/>
              </a:rPr>
              <a:t>]</a:t>
            </a:r>
            <a:r>
              <a:rPr lang="en-US" sz="2000" dirty="0">
                <a:solidFill>
                  <a:prstClr val="black"/>
                </a:solidFill>
                <a:latin typeface="Gill Sans MT"/>
                <a:cs typeface="Gill Sans MT"/>
              </a:rPr>
              <a:t>: </a:t>
            </a:r>
            <a:r>
              <a:rPr lang="en-US" sz="2000" dirty="0" smtClean="0">
                <a:solidFill>
                  <a:prstClr val="black"/>
                </a:solidFill>
                <a:latin typeface="Gill Sans MT"/>
                <a:cs typeface="Gill Sans MT"/>
              </a:rPr>
              <a:t>write </a:t>
            </a:r>
            <a:r>
              <a:rPr lang="en-US" sz="2000" dirty="0">
                <a:solidFill>
                  <a:prstClr val="black"/>
                </a:solidFill>
                <a:latin typeface="Gill Sans MT"/>
                <a:cs typeface="Gill Sans MT"/>
              </a:rPr>
              <a:t>end of </a:t>
            </a:r>
            <a:r>
              <a:rPr lang="en-US" sz="2000" dirty="0" smtClean="0">
                <a:solidFill>
                  <a:prstClr val="black"/>
                </a:solidFill>
                <a:latin typeface="Gill Sans MT"/>
                <a:cs typeface="Gill Sans MT"/>
              </a:rPr>
              <a:t>pipe</a:t>
            </a:r>
            <a:endParaRPr lang="en-US" sz="2000" dirty="0">
              <a:latin typeface="Gill Sans MT"/>
              <a:cs typeface="Gill Sans MT"/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 bwMode="auto">
          <a:xfrm flipH="1">
            <a:off x="2387601" y="2206486"/>
            <a:ext cx="3215560" cy="447814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99876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pipe dream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49600" y="2385571"/>
            <a:ext cx="287814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Monaco"/>
                <a:cs typeface="Monaco"/>
              </a:rPr>
              <a:t>ls</a:t>
            </a:r>
            <a:r>
              <a:rPr lang="en-US" sz="3500" b="1" dirty="0" smtClean="0">
                <a:latin typeface="Monaco"/>
                <a:cs typeface="Monaco"/>
              </a:rPr>
              <a:t> | </a:t>
            </a:r>
            <a:r>
              <a:rPr lang="en-US" sz="3500" b="1" dirty="0" err="1" smtClean="0">
                <a:latin typeface="Monaco"/>
                <a:cs typeface="Monaco"/>
              </a:rPr>
              <a:t>wc</a:t>
            </a:r>
            <a:r>
              <a:rPr lang="en-US" sz="3500" b="1" dirty="0" smtClean="0">
                <a:latin typeface="Monaco"/>
                <a:cs typeface="Monaco"/>
              </a:rPr>
              <a:t> -l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79600" y="3670300"/>
            <a:ext cx="54128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Can we implement a command-line pipe</a:t>
            </a:r>
          </a:p>
          <a:p>
            <a:pPr algn="ctr"/>
            <a:r>
              <a:rPr lang="en-US" sz="2500" dirty="0" smtClean="0">
                <a:latin typeface="Gill Sans MT"/>
                <a:cs typeface="Gill Sans MT"/>
              </a:rPr>
              <a:t>with </a:t>
            </a:r>
            <a:r>
              <a:rPr lang="en-US" sz="2000" b="1" dirty="0">
                <a:solidFill>
                  <a:srgbClr val="0000A2"/>
                </a:solidFill>
                <a:latin typeface="Monaco"/>
              </a:rPr>
              <a:t>pipe</a:t>
            </a:r>
            <a:r>
              <a:rPr lang="en-US" sz="2000" b="1" dirty="0" smtClean="0">
                <a:solidFill>
                  <a:prstClr val="black"/>
                </a:solidFill>
                <a:latin typeface="Monaco"/>
              </a:rPr>
              <a:t>()</a:t>
            </a:r>
            <a:r>
              <a:rPr lang="en-US" sz="2500" dirty="0" smtClean="0">
                <a:latin typeface="Gill Sans MT"/>
                <a:cs typeface="Gill Sans MT"/>
              </a:rPr>
              <a:t>?</a:t>
            </a:r>
            <a:endParaRPr lang="en-US" sz="2500" b="0" dirty="0" smtClean="0">
              <a:latin typeface="Gill Sans MT"/>
              <a:cs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8454" y="4684474"/>
            <a:ext cx="47752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0" dirty="0" smtClean="0">
                <a:latin typeface="Gill Sans MT"/>
                <a:cs typeface="Gill Sans MT"/>
              </a:rPr>
              <a:t>How do we attach the </a:t>
            </a:r>
            <a:r>
              <a:rPr lang="en-US" sz="2500" b="0" dirty="0" err="1" smtClean="0">
                <a:latin typeface="Gill Sans MT"/>
                <a:cs typeface="Gill Sans MT"/>
              </a:rPr>
              <a:t>stdout</a:t>
            </a:r>
            <a:r>
              <a:rPr lang="en-US" sz="2500" b="0" dirty="0" smtClean="0">
                <a:latin typeface="Gill Sans MT"/>
                <a:cs typeface="Gill Sans MT"/>
              </a:rPr>
              <a:t> of </a:t>
            </a:r>
            <a:r>
              <a:rPr lang="en-US" sz="2000" b="1" dirty="0" err="1" smtClean="0">
                <a:solidFill>
                  <a:srgbClr val="0000A2"/>
                </a:solidFill>
                <a:latin typeface="Monaco"/>
              </a:rPr>
              <a:t>ls</a:t>
            </a:r>
            <a:endParaRPr lang="en-US" sz="2000" b="0" dirty="0" smtClean="0">
              <a:latin typeface="Gill Sans MT"/>
              <a:cs typeface="Gill Sans MT"/>
            </a:endParaRPr>
          </a:p>
          <a:p>
            <a:pPr algn="ctr"/>
            <a:r>
              <a:rPr lang="en-US" sz="2500" dirty="0" smtClean="0">
                <a:latin typeface="Gill Sans MT"/>
                <a:cs typeface="Gill Sans MT"/>
              </a:rPr>
              <a:t>to the </a:t>
            </a:r>
            <a:r>
              <a:rPr lang="en-US" sz="2500" dirty="0" err="1" smtClean="0">
                <a:latin typeface="Gill Sans MT"/>
                <a:cs typeface="Gill Sans MT"/>
              </a:rPr>
              <a:t>stdin</a:t>
            </a:r>
            <a:r>
              <a:rPr lang="en-US" sz="2500" dirty="0" smtClean="0">
                <a:latin typeface="Gill Sans MT"/>
                <a:cs typeface="Gill Sans MT"/>
              </a:rPr>
              <a:t> of </a:t>
            </a:r>
            <a:r>
              <a:rPr lang="en-US" sz="2000" b="1" dirty="0" err="1" smtClean="0">
                <a:solidFill>
                  <a:srgbClr val="0000A2"/>
                </a:solidFill>
                <a:latin typeface="Monaco"/>
              </a:rPr>
              <a:t>wc</a:t>
            </a:r>
            <a:r>
              <a:rPr lang="en-US" sz="2500" dirty="0" smtClean="0">
                <a:latin typeface="Gill Sans MT"/>
                <a:cs typeface="Gill Sans MT"/>
              </a:rPr>
              <a:t>?</a:t>
            </a:r>
            <a:endParaRPr lang="en-US" sz="2500" b="0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58592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4294967295"/>
          </p:nvPr>
        </p:nvSpPr>
        <p:spPr>
          <a:xfrm>
            <a:off x="949325" y="4648200"/>
            <a:ext cx="7661275" cy="1447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Can mark segment for deletion on last detach</a:t>
            </a:r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1066800" y="1676400"/>
            <a:ext cx="7467600" cy="28956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500">
                <a:latin typeface="Gill Sans MT"/>
                <a:cs typeface="Gill Sans MT"/>
              </a:rPr>
              <a:t>OS address </a:t>
            </a:r>
            <a:br>
              <a:rPr lang="en-US" sz="2500">
                <a:latin typeface="Gill Sans MT"/>
                <a:cs typeface="Gill Sans MT"/>
              </a:rPr>
            </a:br>
            <a:r>
              <a:rPr lang="en-US" sz="2500">
                <a:latin typeface="Gill Sans MT"/>
                <a:cs typeface="Gill Sans MT"/>
              </a:rPr>
              <a:t>space</a:t>
            </a:r>
          </a:p>
        </p:txBody>
      </p:sp>
      <p:sp>
        <p:nvSpPr>
          <p:cNvPr id="13318" name="Rectangle 8"/>
          <p:cNvSpPr>
            <a:spLocks noChangeArrowheads="1"/>
          </p:cNvSpPr>
          <p:nvPr/>
        </p:nvSpPr>
        <p:spPr bwMode="auto">
          <a:xfrm>
            <a:off x="1524000" y="2044700"/>
            <a:ext cx="2057400" cy="194786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500">
              <a:latin typeface="Gill Sans MT"/>
              <a:cs typeface="Gill Sans MT"/>
            </a:endParaRPr>
          </a:p>
        </p:txBody>
      </p:sp>
      <p:sp>
        <p:nvSpPr>
          <p:cNvPr id="13319" name="Text Box 11"/>
          <p:cNvSpPr txBox="1">
            <a:spLocks noChangeArrowheads="1"/>
          </p:cNvSpPr>
          <p:nvPr/>
        </p:nvSpPr>
        <p:spPr bwMode="auto">
          <a:xfrm>
            <a:off x="1783683" y="4017963"/>
            <a:ext cx="1455484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500">
                <a:latin typeface="Gill Sans MT"/>
                <a:cs typeface="Gill Sans MT"/>
              </a:rPr>
              <a:t>Process A</a:t>
            </a:r>
          </a:p>
        </p:txBody>
      </p:sp>
      <p:sp>
        <p:nvSpPr>
          <p:cNvPr id="13320" name="Text Box 12"/>
          <p:cNvSpPr txBox="1">
            <a:spLocks noChangeArrowheads="1"/>
          </p:cNvSpPr>
          <p:nvPr/>
        </p:nvSpPr>
        <p:spPr bwMode="auto">
          <a:xfrm>
            <a:off x="6286458" y="3992563"/>
            <a:ext cx="1454232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500">
                <a:latin typeface="Gill Sans MT"/>
                <a:cs typeface="Gill Sans MT"/>
              </a:rPr>
              <a:t>Process B</a:t>
            </a:r>
          </a:p>
        </p:txBody>
      </p:sp>
      <p:sp>
        <p:nvSpPr>
          <p:cNvPr id="13321" name="Text Box 14"/>
          <p:cNvSpPr txBox="1">
            <a:spLocks noChangeArrowheads="1"/>
          </p:cNvSpPr>
          <p:nvPr/>
        </p:nvSpPr>
        <p:spPr bwMode="auto">
          <a:xfrm>
            <a:off x="1905000" y="2209800"/>
            <a:ext cx="1295400" cy="124649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500">
                <a:latin typeface="Gill Sans MT"/>
                <a:cs typeface="Gill Sans MT"/>
              </a:rPr>
              <a:t>Private address space</a:t>
            </a:r>
          </a:p>
        </p:txBody>
      </p:sp>
      <p:sp>
        <p:nvSpPr>
          <p:cNvPr id="13322" name="Rectangle 16"/>
          <p:cNvSpPr>
            <a:spLocks noChangeArrowheads="1"/>
          </p:cNvSpPr>
          <p:nvPr/>
        </p:nvSpPr>
        <p:spPr bwMode="auto">
          <a:xfrm>
            <a:off x="2209800" y="3467100"/>
            <a:ext cx="762000" cy="31591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500">
              <a:latin typeface="Gill Sans MT"/>
              <a:cs typeface="Gill Sans MT"/>
            </a:endParaRPr>
          </a:p>
        </p:txBody>
      </p:sp>
      <p:sp>
        <p:nvSpPr>
          <p:cNvPr id="9230" name="Rectangle 16"/>
          <p:cNvSpPr>
            <a:spLocks noChangeArrowheads="1"/>
          </p:cNvSpPr>
          <p:nvPr/>
        </p:nvSpPr>
        <p:spPr bwMode="auto">
          <a:xfrm>
            <a:off x="4114800" y="3733800"/>
            <a:ext cx="1371600" cy="7731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500">
                <a:latin typeface="Gill Sans MT"/>
                <a:cs typeface="Gill Sans MT"/>
              </a:rPr>
              <a:t>Shared</a:t>
            </a:r>
          </a:p>
          <a:p>
            <a:pPr algn="ctr"/>
            <a:r>
              <a:rPr lang="en-US" sz="2500">
                <a:latin typeface="Gill Sans MT"/>
                <a:cs typeface="Gill Sans MT"/>
              </a:rPr>
              <a:t>segment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1752600" y="1752600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500">
                <a:latin typeface="Gill Sans MT"/>
                <a:cs typeface="Gill Sans MT"/>
              </a:rPr>
              <a:t>Private address space</a:t>
            </a:r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2362200" y="3352800"/>
            <a:ext cx="762000" cy="3159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500">
              <a:latin typeface="Gill Sans MT"/>
              <a:cs typeface="Gill Sans MT"/>
            </a:endParaRPr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3124200" y="3505200"/>
            <a:ext cx="9906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500">
              <a:latin typeface="Gill Sans MT"/>
              <a:cs typeface="Gill Sans MT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5943600" y="2044700"/>
            <a:ext cx="2057400" cy="1947863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500">
                <a:latin typeface="Gill Sans MT"/>
                <a:cs typeface="Gill Sans MT"/>
              </a:rPr>
              <a:t>Private address space</a:t>
            </a:r>
          </a:p>
          <a:p>
            <a:pPr algn="ctr"/>
            <a:endParaRPr lang="en-US" sz="2500">
              <a:latin typeface="Gill Sans MT"/>
              <a:cs typeface="Gill Sans MT"/>
            </a:endParaRPr>
          </a:p>
        </p:txBody>
      </p:sp>
      <p:sp>
        <p:nvSpPr>
          <p:cNvPr id="26" name="Rectangle 16"/>
          <p:cNvSpPr>
            <a:spLocks noChangeArrowheads="1"/>
          </p:cNvSpPr>
          <p:nvPr/>
        </p:nvSpPr>
        <p:spPr bwMode="auto">
          <a:xfrm>
            <a:off x="6629400" y="3429000"/>
            <a:ext cx="762000" cy="3159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500">
              <a:latin typeface="Gill Sans MT"/>
              <a:cs typeface="Gill Sans MT"/>
            </a:endParaRPr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 flipV="1">
            <a:off x="5494338" y="3581400"/>
            <a:ext cx="1135062" cy="419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5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64158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DDDD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DDDD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DDDD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DDDD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0" grpId="0" animBg="1"/>
      <p:bldP spid="22" grpId="0" animBg="1"/>
      <p:bldP spid="23" grpId="0" animBg="1"/>
      <p:bldP spid="23" grpId="1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Duplicating a file descriptor</a:t>
            </a:r>
          </a:p>
        </p:txBody>
      </p:sp>
      <p:sp>
        <p:nvSpPr>
          <p:cNvPr id="43011" name="Content Placeholder 6"/>
          <p:cNvSpPr>
            <a:spLocks noGrp="1"/>
          </p:cNvSpPr>
          <p:nvPr>
            <p:ph idx="4294967295"/>
          </p:nvPr>
        </p:nvSpPr>
        <p:spPr>
          <a:xfrm>
            <a:off x="949325" y="1981200"/>
            <a:ext cx="7661275" cy="4114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 dirty="0">
                <a:latin typeface="Courier New" charset="0"/>
              </a:rPr>
              <a:t>#include &lt;</a:t>
            </a:r>
            <a:r>
              <a:rPr lang="en-US" sz="1800" b="1" dirty="0" err="1">
                <a:latin typeface="Courier New" charset="0"/>
              </a:rPr>
              <a:t>unistd.h</a:t>
            </a:r>
            <a:r>
              <a:rPr lang="en-US" sz="1800" b="1" dirty="0">
                <a:latin typeface="Courier New" charset="0"/>
              </a:rPr>
              <a:t>&gt;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1800" b="1" dirty="0">
              <a:solidFill>
                <a:srgbClr val="0000FF"/>
              </a:solidFill>
              <a:latin typeface="Courier New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 dirty="0" err="1">
                <a:solidFill>
                  <a:srgbClr val="0000FF"/>
                </a:solidFill>
                <a:latin typeface="Courier New" charset="0"/>
              </a:rPr>
              <a:t>int</a:t>
            </a:r>
            <a:r>
              <a:rPr lang="en-US" sz="1800" b="1" dirty="0">
                <a:solidFill>
                  <a:srgbClr val="0000FF"/>
                </a:solidFill>
                <a:latin typeface="Courier New" charset="0"/>
              </a:rPr>
              <a:t> dup(</a:t>
            </a:r>
            <a:r>
              <a:rPr lang="en-US" sz="1800" b="1" dirty="0" err="1">
                <a:solidFill>
                  <a:srgbClr val="0000FF"/>
                </a:solidFill>
                <a:latin typeface="Courier New" charset="0"/>
              </a:rPr>
              <a:t>int</a:t>
            </a:r>
            <a:r>
              <a:rPr lang="en-US" sz="18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urier New" charset="0"/>
              </a:rPr>
              <a:t>oldfd</a:t>
            </a:r>
            <a:r>
              <a:rPr lang="en-US" sz="1800" b="1" dirty="0">
                <a:solidFill>
                  <a:srgbClr val="0000FF"/>
                </a:solidFill>
                <a:latin typeface="Courier New" charset="0"/>
              </a:rPr>
              <a:t>);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</a:rPr>
              <a:t>Create a copy of an open file </a:t>
            </a:r>
            <a:r>
              <a:rPr lang="en-US" sz="2000" dirty="0" smtClean="0">
                <a:latin typeface="Arial" charset="0"/>
              </a:rPr>
              <a:t>descriptor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latin typeface="Arial" charset="0"/>
              </a:rPr>
              <a:t>Put new copy in first unused file descriptor</a:t>
            </a:r>
            <a:endParaRPr lang="en-US" sz="20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</a:rPr>
              <a:t>Returns: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latin typeface="Arial" charset="0"/>
              </a:rPr>
              <a:t>Return value </a:t>
            </a:r>
            <a:r>
              <a:rPr lang="en-US" sz="1600" dirty="0">
                <a:latin typeface="Arial" charset="0"/>
                <a:sym typeface="Symbol" charset="0"/>
              </a:rPr>
              <a:t> 0 : </a:t>
            </a:r>
            <a:r>
              <a:rPr lang="en-US" sz="1600" dirty="0" smtClean="0">
                <a:latin typeface="Arial" charset="0"/>
                <a:sym typeface="Symbol" charset="0"/>
              </a:rPr>
              <a:t>Success. Returns n</a:t>
            </a:r>
            <a:r>
              <a:rPr lang="en-US" sz="1600" dirty="0" smtClean="0">
                <a:latin typeface="Arial" charset="0"/>
              </a:rPr>
              <a:t>ew </a:t>
            </a:r>
            <a:r>
              <a:rPr lang="en-US" sz="1600" dirty="0">
                <a:latin typeface="Arial" charset="0"/>
              </a:rPr>
              <a:t>file </a:t>
            </a:r>
            <a:r>
              <a:rPr lang="en-US" sz="1600" dirty="0" smtClean="0">
                <a:latin typeface="Arial" charset="0"/>
              </a:rPr>
              <a:t>descriptor</a:t>
            </a:r>
            <a:endParaRPr lang="en-US" sz="1600" dirty="0">
              <a:latin typeface="Arial" charset="0"/>
              <a:sym typeface="Symbo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latin typeface="Arial" charset="0"/>
              </a:rPr>
              <a:t>Return value = -1: </a:t>
            </a:r>
            <a:r>
              <a:rPr lang="en-US" sz="1600" dirty="0" smtClean="0">
                <a:latin typeface="Arial" charset="0"/>
              </a:rPr>
              <a:t>Error. Check </a:t>
            </a:r>
            <a:r>
              <a:rPr lang="en-US" sz="1600" dirty="0">
                <a:latin typeface="Arial" charset="0"/>
              </a:rPr>
              <a:t>value of 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</a:rPr>
              <a:t>errno</a:t>
            </a:r>
            <a:endParaRPr lang="en-US" sz="1600" b="1" dirty="0">
              <a:solidFill>
                <a:srgbClr val="0000FF"/>
              </a:solidFill>
              <a:latin typeface="Courier New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</a:rPr>
              <a:t>Parameters: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b="1" dirty="0" err="1">
                <a:solidFill>
                  <a:srgbClr val="0000FF"/>
                </a:solidFill>
                <a:latin typeface="Courier New" charset="0"/>
              </a:rPr>
              <a:t>oldfd</a:t>
            </a:r>
            <a:r>
              <a:rPr lang="en-US" sz="1800" dirty="0">
                <a:latin typeface="Arial" charset="0"/>
              </a:rPr>
              <a:t>: the open file descriptor to be duplicated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00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Duplicating a file descriptor</a:t>
            </a:r>
          </a:p>
        </p:txBody>
      </p:sp>
      <p:sp>
        <p:nvSpPr>
          <p:cNvPr id="43011" name="Content Placeholder 6"/>
          <p:cNvSpPr>
            <a:spLocks noGrp="1"/>
          </p:cNvSpPr>
          <p:nvPr>
            <p:ph idx="4294967295"/>
          </p:nvPr>
        </p:nvSpPr>
        <p:spPr>
          <a:xfrm>
            <a:off x="949325" y="1981200"/>
            <a:ext cx="7661275" cy="46101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 dirty="0">
                <a:latin typeface="Courier New" charset="0"/>
              </a:rPr>
              <a:t>#include &lt;</a:t>
            </a:r>
            <a:r>
              <a:rPr lang="en-US" sz="1800" b="1" dirty="0" err="1">
                <a:latin typeface="Courier New" charset="0"/>
              </a:rPr>
              <a:t>unistd.h</a:t>
            </a:r>
            <a:r>
              <a:rPr lang="en-US" sz="1800" b="1" dirty="0">
                <a:latin typeface="Courier New" charset="0"/>
              </a:rPr>
              <a:t>&gt;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1800" b="1" dirty="0">
              <a:solidFill>
                <a:srgbClr val="0000FF"/>
              </a:solidFill>
              <a:latin typeface="Courier New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 dirty="0" err="1">
                <a:solidFill>
                  <a:srgbClr val="0000FF"/>
                </a:solidFill>
                <a:latin typeface="Courier New" charset="0"/>
              </a:rPr>
              <a:t>int</a:t>
            </a:r>
            <a:r>
              <a:rPr lang="en-US" sz="18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Courier New" charset="0"/>
              </a:rPr>
              <a:t>dup2(</a:t>
            </a:r>
            <a:r>
              <a:rPr lang="en-US" sz="1800" b="1" dirty="0" err="1">
                <a:solidFill>
                  <a:srgbClr val="0000FF"/>
                </a:solidFill>
                <a:latin typeface="Courier New" charset="0"/>
              </a:rPr>
              <a:t>int</a:t>
            </a:r>
            <a:r>
              <a:rPr lang="en-US" sz="18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Courier New" charset="0"/>
              </a:rPr>
              <a:t>oldfd</a:t>
            </a:r>
            <a:r>
              <a:rPr lang="en-US" sz="1800" b="1" dirty="0" smtClean="0">
                <a:solidFill>
                  <a:srgbClr val="0000FF"/>
                </a:solidFill>
                <a:latin typeface="Courier New" charset="0"/>
              </a:rPr>
              <a:t>, </a:t>
            </a:r>
            <a:r>
              <a:rPr lang="en-US" sz="1800" b="1" dirty="0" err="1" smtClean="0">
                <a:solidFill>
                  <a:srgbClr val="0000FF"/>
                </a:solidFill>
                <a:latin typeface="Courier New" charset="0"/>
              </a:rPr>
              <a:t>int</a:t>
            </a:r>
            <a:r>
              <a:rPr lang="en-US" sz="1800" b="1" dirty="0" smtClean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Courier New" charset="0"/>
              </a:rPr>
              <a:t>newfd</a:t>
            </a:r>
            <a:r>
              <a:rPr lang="en-US" sz="1800" b="1" dirty="0" smtClean="0">
                <a:solidFill>
                  <a:srgbClr val="0000FF"/>
                </a:solidFill>
                <a:latin typeface="Courier New" charset="0"/>
              </a:rPr>
              <a:t>)</a:t>
            </a:r>
            <a:r>
              <a:rPr lang="en-US" sz="1800" b="1" dirty="0">
                <a:solidFill>
                  <a:srgbClr val="0000FF"/>
                </a:solidFill>
                <a:latin typeface="Courier New" charset="0"/>
              </a:rPr>
              <a:t>;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</a:rPr>
              <a:t>Create a copy of an open file </a:t>
            </a:r>
            <a:r>
              <a:rPr lang="en-US" sz="2000" dirty="0" smtClean="0">
                <a:latin typeface="Arial" charset="0"/>
              </a:rPr>
              <a:t>descriptor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latin typeface="Arial" charset="0"/>
              </a:rPr>
              <a:t>Put new copy in specified location</a:t>
            </a:r>
          </a:p>
          <a:p>
            <a:pPr lvl="1">
              <a:lnSpc>
                <a:spcPct val="90000"/>
              </a:lnSpc>
            </a:pPr>
            <a:r>
              <a:rPr lang="en-US" sz="1500" dirty="0" smtClean="0">
                <a:latin typeface="Arial" charset="0"/>
              </a:rPr>
              <a:t>...after closing </a:t>
            </a:r>
            <a:r>
              <a:rPr lang="en-US" sz="1500" b="1" dirty="0" err="1" smtClean="0">
                <a:latin typeface="Courier New"/>
                <a:cs typeface="Courier New"/>
              </a:rPr>
              <a:t>newfd</a:t>
            </a:r>
            <a:r>
              <a:rPr lang="en-US" sz="1500" dirty="0" smtClean="0">
                <a:latin typeface="Arial" charset="0"/>
              </a:rPr>
              <a:t>, if it was open</a:t>
            </a:r>
            <a:endParaRPr lang="en-US" sz="1500" dirty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Arial" charset="0"/>
              </a:rPr>
              <a:t>Returns: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Arial" charset="0"/>
              </a:rPr>
              <a:t>Return value </a:t>
            </a:r>
            <a:r>
              <a:rPr lang="en-US" sz="1600" dirty="0">
                <a:latin typeface="Arial" charset="0"/>
                <a:sym typeface="Symbol" charset="0"/>
              </a:rPr>
              <a:t> 0 : Success. Returns n</a:t>
            </a:r>
            <a:r>
              <a:rPr lang="en-US" sz="1600" dirty="0">
                <a:latin typeface="Arial" charset="0"/>
              </a:rPr>
              <a:t>ew file descriptor</a:t>
            </a:r>
            <a:endParaRPr lang="en-US" sz="1600" dirty="0">
              <a:latin typeface="Arial" charset="0"/>
              <a:sym typeface="Symbol" charset="0"/>
            </a:endParaRP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Arial" charset="0"/>
              </a:rPr>
              <a:t>Return value = -1: Error. Check value of </a:t>
            </a:r>
            <a:r>
              <a:rPr lang="en-US" sz="1600" b="1" dirty="0" err="1">
                <a:solidFill>
                  <a:srgbClr val="0000FF"/>
                </a:solidFill>
                <a:latin typeface="Courier New" charset="0"/>
              </a:rPr>
              <a:t>errno</a:t>
            </a:r>
            <a:endParaRPr lang="en-US" sz="1600" b="1" dirty="0">
              <a:solidFill>
                <a:srgbClr val="0000FF"/>
              </a:solidFill>
              <a:latin typeface="Courier New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</a:rPr>
              <a:t>Parameters: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b="1" dirty="0" err="1">
                <a:solidFill>
                  <a:srgbClr val="0000FF"/>
                </a:solidFill>
                <a:latin typeface="Courier New" charset="0"/>
              </a:rPr>
              <a:t>oldfd</a:t>
            </a:r>
            <a:r>
              <a:rPr lang="en-US" sz="1800" dirty="0">
                <a:latin typeface="Arial" charset="0"/>
              </a:rPr>
              <a:t>: the open file descriptor to be duplicated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14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dream: </a:t>
            </a:r>
            <a:r>
              <a:rPr lang="en-US" dirty="0" err="1" smtClean="0"/>
              <a:t>ls</a:t>
            </a:r>
            <a:r>
              <a:rPr lang="en-US" dirty="0" smtClean="0"/>
              <a:t> | </a:t>
            </a:r>
            <a:r>
              <a:rPr lang="en-US" dirty="0" err="1" smtClean="0"/>
              <a:t>wc</a:t>
            </a:r>
            <a:r>
              <a:rPr lang="en-US" dirty="0" smtClean="0"/>
              <a:t> –l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4091" y="1358900"/>
            <a:ext cx="2544286" cy="5016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&lt;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stdio.h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&gt;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&lt;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stdlib.h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&gt;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srgbClr val="1A921C"/>
                </a:solidFill>
                <a:latin typeface="Monaco"/>
              </a:rPr>
              <a:t>#</a:t>
            </a:r>
            <a:r>
              <a:rPr lang="en-US" sz="1600" b="1" dirty="0">
                <a:solidFill>
                  <a:srgbClr val="0C450D"/>
                </a:solidFill>
                <a:latin typeface="Monaco"/>
              </a:rPr>
              <a:t>include 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&lt;</a:t>
            </a:r>
            <a:r>
              <a:rPr lang="en-US" sz="1600" b="1" dirty="0" err="1">
                <a:solidFill>
                  <a:srgbClr val="036A07"/>
                </a:solidFill>
                <a:latin typeface="Monaco"/>
              </a:rPr>
              <a:t>unistd.h</a:t>
            </a:r>
            <a:r>
              <a:rPr lang="en-US" sz="1600" b="1" dirty="0">
                <a:solidFill>
                  <a:srgbClr val="036A07"/>
                </a:solidFill>
                <a:latin typeface="Monaco"/>
              </a:rPr>
              <a:t>&gt;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err="1">
                <a:solidFill>
                  <a:srgbClr val="0000FF"/>
                </a:solidFill>
                <a:latin typeface="Monaco"/>
              </a:rPr>
              <a:t>int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main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void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 {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 err="1">
                <a:solidFill>
                  <a:srgbClr val="0000FF"/>
                </a:solidFill>
                <a:latin typeface="Monaco"/>
              </a:rPr>
              <a:t>int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[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2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];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pipe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Monaco"/>
              </a:rPr>
              <a:t>pfds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);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/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if 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(!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fork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()) {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endParaRPr lang="en-US" sz="1600" b="1" dirty="0" smtClean="0">
              <a:solidFill>
                <a:prstClr val="black"/>
              </a:solidFill>
              <a:latin typeface="Monaco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 smtClean="0">
                <a:solidFill>
                  <a:srgbClr val="0000A2"/>
                </a:solidFill>
                <a:latin typeface="Monaco"/>
              </a:rPr>
              <a:t>???</a:t>
            </a:r>
          </a:p>
          <a:p>
            <a:endParaRPr lang="en-US" sz="1600" b="1" dirty="0">
              <a:solidFill>
                <a:srgbClr val="0000A2"/>
              </a:solidFill>
              <a:latin typeface="Monaco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}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else 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{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endParaRPr lang="en-US" sz="1600" b="1" dirty="0">
              <a:solidFill>
                <a:prstClr val="black"/>
              </a:solidFill>
              <a:latin typeface="Monaco"/>
            </a:endParaRPr>
          </a:p>
          <a:p>
            <a:r>
              <a:rPr lang="en-US" sz="1600" b="1" dirty="0">
                <a:solidFill>
                  <a:prstClr val="black"/>
                </a:solidFill>
                <a:latin typeface="Monaco"/>
              </a:rPr>
              <a:t>        </a:t>
            </a:r>
            <a:r>
              <a:rPr lang="en-US" sz="1600" b="1" dirty="0">
                <a:solidFill>
                  <a:srgbClr val="0000A2"/>
                </a:solidFill>
                <a:latin typeface="Monaco"/>
              </a:rPr>
              <a:t>???</a:t>
            </a:r>
          </a:p>
          <a:p>
            <a:endParaRPr lang="en-US" sz="1600" b="1" dirty="0">
              <a:solidFill>
                <a:srgbClr val="0000A2"/>
              </a:solidFill>
              <a:latin typeface="Monaco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}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Monaco"/>
              </a:rPr>
              <a:t>return </a:t>
            </a:r>
            <a:r>
              <a:rPr lang="en-US" sz="1600" b="1" dirty="0">
                <a:solidFill>
                  <a:srgbClr val="0000CD"/>
                </a:solidFill>
                <a:latin typeface="Monaco"/>
              </a:rPr>
              <a:t>0</a:t>
            </a:r>
            <a:r>
              <a:rPr lang="en-US" sz="1600" b="1" dirty="0">
                <a:solidFill>
                  <a:prstClr val="black"/>
                </a:solidFill>
                <a:latin typeface="Monaco"/>
              </a:rPr>
              <a:t>;</a:t>
            </a:r>
            <a:br>
              <a:rPr lang="en-US" sz="1600" b="1" dirty="0">
                <a:solidFill>
                  <a:prstClr val="black"/>
                </a:solidFill>
                <a:latin typeface="Monaco"/>
              </a:rPr>
            </a:br>
            <a:r>
              <a:rPr lang="en-US" sz="1600" b="1" dirty="0" smtClean="0">
                <a:solidFill>
                  <a:prstClr val="black"/>
                </a:solidFill>
                <a:latin typeface="Monaco"/>
              </a:rPr>
              <a:t>}</a:t>
            </a:r>
            <a:endParaRPr lang="en-US" sz="1600" b="0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08784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4091" y="2425239"/>
            <a:ext cx="842617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#include &lt;</a:t>
            </a:r>
            <a:r>
              <a:rPr lang="en-US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errno.h</a:t>
            </a:r>
            <a:r>
              <a:rPr lang="en-US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&gt; </a:t>
            </a:r>
            <a:endParaRPr lang="en-US" b="1" dirty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r>
              <a:rPr lang="en-US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#include &lt;</a:t>
            </a:r>
            <a:r>
              <a:rPr lang="en-US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fcntl.h</a:t>
            </a:r>
            <a:r>
              <a:rPr lang="en-US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&gt; </a:t>
            </a:r>
            <a:endParaRPr lang="en-US" b="1" dirty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r>
              <a:rPr lang="en-US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#include &lt;sys/</a:t>
            </a:r>
            <a:r>
              <a:rPr lang="en-US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mman.h</a:t>
            </a:r>
            <a:r>
              <a:rPr lang="en-US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&gt; </a:t>
            </a:r>
            <a:endParaRPr lang="en-US" b="1" dirty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r>
              <a:rPr lang="en-US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#include &lt;sys/</a:t>
            </a:r>
            <a:r>
              <a:rPr lang="en-US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types.h</a:t>
            </a:r>
            <a:r>
              <a:rPr lang="en-US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&gt; </a:t>
            </a:r>
            <a:endParaRPr lang="en-US" b="1" dirty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r>
              <a:rPr lang="en-US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main(</a:t>
            </a:r>
            <a:r>
              <a:rPr lang="en-US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argc</a:t>
            </a:r>
            <a:r>
              <a:rPr lang="en-US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, char *</a:t>
            </a:r>
            <a:r>
              <a:rPr lang="en-US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argv</a:t>
            </a:r>
            <a:r>
              <a:rPr lang="en-US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[]) { </a:t>
            </a:r>
            <a:endParaRPr lang="en-US" b="1" dirty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r>
              <a:rPr lang="en-US" b="1" dirty="0">
                <a:solidFill>
                  <a:srgbClr val="0000FF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fd</a:t>
            </a:r>
            <a:r>
              <a:rPr lang="en-US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; </a:t>
            </a:r>
            <a:endParaRPr lang="en-US" b="1" dirty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r>
              <a:rPr lang="en-US" b="1" dirty="0">
                <a:solidFill>
                  <a:srgbClr val="0000FF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void *</a:t>
            </a:r>
            <a:r>
              <a:rPr lang="en-US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pregion</a:t>
            </a:r>
            <a:r>
              <a:rPr lang="en-US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; </a:t>
            </a:r>
            <a:endParaRPr lang="en-US" b="1" dirty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r>
              <a:rPr lang="en-US" b="1" dirty="0">
                <a:solidFill>
                  <a:srgbClr val="0000FF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if (</a:t>
            </a:r>
            <a:r>
              <a:rPr lang="en-US" b="1" dirty="0" err="1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fd</a:t>
            </a:r>
            <a:r>
              <a:rPr lang="en-US" b="1" dirty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 = open(</a:t>
            </a:r>
            <a:r>
              <a:rPr lang="en-US" b="1" dirty="0" err="1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argv</a:t>
            </a:r>
            <a:r>
              <a:rPr lang="en-US" b="1" dirty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[1], O_RDONLY)</a:t>
            </a:r>
            <a:r>
              <a:rPr lang="en-US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&lt;0) { </a:t>
            </a:r>
            <a:endParaRPr lang="en-US" b="1" dirty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r>
              <a:rPr lang="en-US" b="1" dirty="0">
                <a:solidFill>
                  <a:srgbClr val="0000FF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	</a:t>
            </a:r>
            <a:r>
              <a:rPr lang="en-US" b="1" dirty="0" err="1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perror</a:t>
            </a:r>
            <a:r>
              <a:rPr lang="en-US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("failed on open"); </a:t>
            </a:r>
            <a:endParaRPr lang="en-US" b="1" dirty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r>
              <a:rPr lang="en-US" b="1" dirty="0">
                <a:solidFill>
                  <a:srgbClr val="0000FF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	</a:t>
            </a:r>
            <a:r>
              <a:rPr lang="en-US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return –1; </a:t>
            </a:r>
            <a:endParaRPr lang="en-US" b="1" dirty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r>
              <a:rPr lang="en-US" b="1" dirty="0">
                <a:solidFill>
                  <a:srgbClr val="0000FF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b="1" dirty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}</a:t>
            </a:r>
          </a:p>
          <a:p>
            <a:endParaRPr lang="en-US" b="1" dirty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r>
              <a:rPr lang="en-US" b="1" dirty="0">
                <a:solidFill>
                  <a:srgbClr val="0000FF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write(</a:t>
            </a:r>
            <a:r>
              <a:rPr lang="en-US" b="1" dirty="0" err="1">
                <a:solidFill>
                  <a:srgbClr val="FF0000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fd</a:t>
            </a:r>
            <a:r>
              <a:rPr lang="en-US" b="1" dirty="0">
                <a:solidFill>
                  <a:srgbClr val="FF0000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,"\0",1); </a:t>
            </a:r>
            <a:r>
              <a:rPr lang="en-US" b="1" dirty="0" smtClean="0">
                <a:solidFill>
                  <a:srgbClr val="0000FF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/</a:t>
            </a:r>
            <a:r>
              <a:rPr lang="en-US" b="1" dirty="0">
                <a:solidFill>
                  <a:srgbClr val="0000FF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/ make sure at least 1 page is mapped</a:t>
            </a:r>
          </a:p>
        </p:txBody>
      </p:sp>
      <p:sp>
        <p:nvSpPr>
          <p:cNvPr id="29704" name="Rectangle 7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eaLnBrk="1" hangingPunct="1"/>
            <a:r>
              <a:rPr lang="en-US" dirty="0" err="1">
                <a:sym typeface="Courier New Bold" charset="0"/>
              </a:rPr>
              <a:t>mmap</a:t>
            </a:r>
            <a:r>
              <a:rPr lang="en-US" dirty="0"/>
              <a:t>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Goal: Map first 4kb of file and read an integer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17824" y="4428407"/>
            <a:ext cx="8082441" cy="12192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17824" y="5710802"/>
            <a:ext cx="8082442" cy="6858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067070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8334" y="1981200"/>
            <a:ext cx="757250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pregion</a:t>
            </a:r>
            <a:r>
              <a:rPr lang="en-US" sz="2000" b="1" dirty="0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 = </a:t>
            </a:r>
            <a:r>
              <a:rPr lang="en-US" sz="2000" b="1" dirty="0" err="1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mmap</a:t>
            </a:r>
            <a:r>
              <a:rPr lang="en-US" sz="2000" b="1" dirty="0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(NULL, 4096,  PROT_READ,</a:t>
            </a:r>
            <a:endParaRPr lang="en-US" sz="2000" b="1" dirty="0" smtClean="0">
              <a:solidFill>
                <a:srgbClr val="FF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r>
              <a:rPr lang="en-US" sz="2000" b="1" dirty="0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                 MAP_SHARED, </a:t>
            </a:r>
            <a:r>
              <a:rPr lang="en-US" sz="2000" b="1" dirty="0" err="1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fd</a:t>
            </a:r>
            <a:r>
              <a:rPr lang="en-US" sz="2000" b="1" dirty="0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, 0); </a:t>
            </a:r>
            <a:endParaRPr lang="en-US" sz="2000" b="1" dirty="0" smtClean="0">
              <a:solidFill>
                <a:srgbClr val="FF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 if (</a:t>
            </a:r>
            <a:r>
              <a:rPr lang="en-US" sz="2000" b="1" dirty="0" err="1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pregion</a:t>
            </a:r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== MAP_FAILED) { </a:t>
            </a:r>
            <a:endParaRPr lang="en-US" sz="2000" b="1" dirty="0" smtClean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   </a:t>
            </a:r>
            <a:r>
              <a:rPr lang="en-US" sz="2000" b="1" dirty="0" err="1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perror</a:t>
            </a:r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("</a:t>
            </a:r>
            <a:r>
              <a:rPr lang="en-US" sz="2000" b="1" dirty="0" err="1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mmap</a:t>
            </a:r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failed") </a:t>
            </a:r>
            <a:endParaRPr lang="en-US" sz="2000" b="1" dirty="0" smtClean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   return –1; </a:t>
            </a:r>
            <a:endParaRPr lang="en-US" sz="2000" b="1" dirty="0" smtClean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 } </a:t>
            </a:r>
            <a:endParaRPr lang="en-US" sz="2000" b="1" dirty="0" smtClean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1" dirty="0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close(</a:t>
            </a:r>
            <a:r>
              <a:rPr lang="en-US" sz="2000" b="1" dirty="0" err="1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fd</a:t>
            </a:r>
            <a:r>
              <a:rPr lang="en-US" sz="2000" b="1" dirty="0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);       </a:t>
            </a:r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/* close the physical file */</a:t>
            </a:r>
            <a:endParaRPr lang="en-US" sz="2000" b="1" dirty="0" smtClean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 /* access mapped memory; read the first </a:t>
            </a:r>
            <a:r>
              <a:rPr lang="en-US" sz="2000" b="1" dirty="0" err="1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in </a:t>
            </a:r>
            <a:endParaRPr lang="en-US" sz="2000" b="1" dirty="0" smtClean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  * the mapped file */</a:t>
            </a:r>
            <a:endParaRPr lang="en-US" sz="2000" b="1" dirty="0" smtClean="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1" dirty="0" err="1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sz="2000" b="1" dirty="0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val</a:t>
            </a:r>
            <a:r>
              <a:rPr lang="en-US" sz="2000" b="1" dirty="0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 = *((</a:t>
            </a:r>
            <a:r>
              <a:rPr lang="en-US" sz="2000" b="1" dirty="0" err="1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sz="2000" b="1" dirty="0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*) </a:t>
            </a:r>
            <a:r>
              <a:rPr lang="en-US" sz="2000" b="1" dirty="0" err="1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pregion</a:t>
            </a:r>
            <a:r>
              <a:rPr lang="en-US" sz="2000" b="1" dirty="0" smtClean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); </a:t>
            </a:r>
            <a:endParaRPr lang="en-US" sz="2000" b="1" dirty="0" smtClean="0">
              <a:solidFill>
                <a:srgbClr val="FF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r>
              <a:rPr lang="en-US" sz="2000" b="1" dirty="0" smtClean="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} </a:t>
            </a:r>
            <a:endParaRPr lang="en-US" sz="2000" b="1" dirty="0" smtClean="0">
              <a:latin typeface="Gill Sans MT"/>
              <a:cs typeface="Gill Sans MT"/>
            </a:endParaRPr>
          </a:p>
        </p:txBody>
      </p:sp>
      <p:sp>
        <p:nvSpPr>
          <p:cNvPr id="30728" name="Rectangle 7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eaLnBrk="1" hangingPunct="1"/>
            <a:r>
              <a:rPr lang="en-US" dirty="0" err="1">
                <a:sym typeface="Courier New Bold" charset="0"/>
              </a:rPr>
              <a:t>mmap</a:t>
            </a:r>
            <a:r>
              <a:rPr lang="en-US" dirty="0"/>
              <a:t> Example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58334" y="1981200"/>
            <a:ext cx="7572506" cy="680278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58334" y="3810000"/>
            <a:ext cx="7572506" cy="381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58334" y="4190999"/>
            <a:ext cx="7572506" cy="933175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666821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6150" y="6477000"/>
            <a:ext cx="190500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fld id="{5F06C079-D42F-8341-8077-1AAB64B233DD}" type="slidenum">
              <a:rPr lang="en-US" sz="1000"/>
              <a:pPr algn="l"/>
              <a:t>35</a:t>
            </a:fld>
            <a:endParaRPr lang="en-US" sz="1000"/>
          </a:p>
        </p:txBody>
      </p:sp>
      <p:sp>
        <p:nvSpPr>
          <p:cNvPr id="33795" name="Rectangle 1"/>
          <p:cNvSpPr>
            <a:spLocks/>
          </p:cNvSpPr>
          <p:nvPr/>
        </p:nvSpPr>
        <p:spPr bwMode="auto">
          <a:xfrm>
            <a:off x="0" y="1377950"/>
            <a:ext cx="2133600" cy="101600"/>
          </a:xfrm>
          <a:prstGeom prst="rect">
            <a:avLst/>
          </a:prstGeom>
          <a:solidFill>
            <a:srgbClr val="CC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3796" name="Rectangle 2"/>
          <p:cNvSpPr>
            <a:spLocks/>
          </p:cNvSpPr>
          <p:nvPr/>
        </p:nvSpPr>
        <p:spPr bwMode="auto">
          <a:xfrm>
            <a:off x="1447800" y="1377950"/>
            <a:ext cx="7239000" cy="101600"/>
          </a:xfrm>
          <a:prstGeom prst="rect">
            <a:avLst/>
          </a:prstGeom>
          <a:gradFill rotWithShape="0">
            <a:gsLst>
              <a:gs pos="0">
                <a:srgbClr val="CCCC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3797" name="Freeform 3"/>
          <p:cNvSpPr>
            <a:spLocks/>
          </p:cNvSpPr>
          <p:nvPr/>
        </p:nvSpPr>
        <p:spPr bwMode="auto">
          <a:xfrm>
            <a:off x="838200" y="561975"/>
            <a:ext cx="152400" cy="1066800"/>
          </a:xfrm>
          <a:custGeom>
            <a:avLst/>
            <a:gdLst>
              <a:gd name="T0" fmla="*/ 1075267 w 21600"/>
              <a:gd name="T1" fmla="*/ 52688072 h 21600"/>
              <a:gd name="T2" fmla="*/ 0 w 21600"/>
              <a:gd name="T3" fmla="*/ 52688072 h 21600"/>
              <a:gd name="T4" fmla="*/ 0 w 21600"/>
              <a:gd name="T5" fmla="*/ 0 h 21600"/>
              <a:gd name="T6" fmla="*/ 107526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762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3798" name="Freeform 4"/>
          <p:cNvSpPr>
            <a:spLocks/>
          </p:cNvSpPr>
          <p:nvPr/>
        </p:nvSpPr>
        <p:spPr bwMode="auto">
          <a:xfrm>
            <a:off x="8262938" y="269875"/>
            <a:ext cx="152400" cy="1073150"/>
          </a:xfrm>
          <a:custGeom>
            <a:avLst/>
            <a:gdLst>
              <a:gd name="T0" fmla="*/ 0 w 21600"/>
              <a:gd name="T1" fmla="*/ 0 h 21600"/>
              <a:gd name="T2" fmla="*/ 1075267 w 21600"/>
              <a:gd name="T3" fmla="*/ 0 h 21600"/>
              <a:gd name="T4" fmla="*/ 1075267 w 21600"/>
              <a:gd name="T5" fmla="*/ 53317178 h 21600"/>
              <a:gd name="T6" fmla="*/ 0 w 21600"/>
              <a:gd name="T7" fmla="*/ 5331717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76200" cap="flat">
            <a:solidFill>
              <a:srgbClr val="CC99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3799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138" y="6327775"/>
            <a:ext cx="34766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Rectangle 6"/>
          <p:cNvSpPr>
            <a:spLocks/>
          </p:cNvSpPr>
          <p:nvPr/>
        </p:nvSpPr>
        <p:spPr bwMode="auto">
          <a:xfrm>
            <a:off x="2819400" y="6477000"/>
            <a:ext cx="38989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000">
                <a:cs typeface="Arial" charset="0"/>
              </a:rPr>
              <a:t>Copyright ©:  University of Illinois CS 241 Staff</a:t>
            </a:r>
          </a:p>
        </p:txBody>
      </p:sp>
      <p:sp>
        <p:nvSpPr>
          <p:cNvPr id="33801" name="Rectangle 7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eaLnBrk="1" hangingPunct="1"/>
            <a:r>
              <a:rPr lang="en-US">
                <a:latin typeface="Arial" charset="0"/>
              </a:rPr>
              <a:t>Example 2: Shared memory using </a:t>
            </a:r>
            <a:r>
              <a:rPr lang="en-US" b="1">
                <a:solidFill>
                  <a:srgbClr val="0000FF"/>
                </a:solidFill>
                <a:latin typeface="Courier New" charset="0"/>
                <a:cs typeface="Courier New" charset="0"/>
              </a:rPr>
              <a:t>mmap</a:t>
            </a:r>
          </a:p>
        </p:txBody>
      </p:sp>
      <p:sp>
        <p:nvSpPr>
          <p:cNvPr id="33802" name="Content Placeholder 10"/>
          <p:cNvSpPr>
            <a:spLocks noGrp="1"/>
          </p:cNvSpPr>
          <p:nvPr>
            <p:ph idx="4294967295"/>
          </p:nvPr>
        </p:nvSpPr>
        <p:spPr>
          <a:xfrm>
            <a:off x="949325" y="1981200"/>
            <a:ext cx="7661275" cy="411480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eaLnBrk="1" hangingPunct="1">
              <a:buFont typeface="Wingdings" charset="0"/>
              <a:buNone/>
            </a:pPr>
            <a:r>
              <a:rPr lang="en-US" sz="12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#include &lt;stdio.h&gt;</a:t>
            </a:r>
            <a:endParaRPr lang="en-US" sz="1200">
              <a:solidFill>
                <a:srgbClr val="00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2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#include &lt;stdlib.h&gt;</a:t>
            </a:r>
            <a:endParaRPr lang="en-US" sz="1200">
              <a:solidFill>
                <a:srgbClr val="00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2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#include &lt;errno.h&gt;</a:t>
            </a:r>
            <a:endParaRPr lang="en-US" sz="1200">
              <a:solidFill>
                <a:srgbClr val="00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2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#include &lt;fcntl.h&gt;</a:t>
            </a:r>
            <a:endParaRPr lang="en-US" sz="1200">
              <a:solidFill>
                <a:srgbClr val="00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2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#include &lt;string.h&gt;</a:t>
            </a:r>
            <a:endParaRPr lang="en-US" sz="1200">
              <a:solidFill>
                <a:srgbClr val="00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2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#include &lt;sys/mman.h&gt;</a:t>
            </a:r>
            <a:endParaRPr lang="en-US" sz="1200">
              <a:solidFill>
                <a:srgbClr val="00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2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#include &lt;sys/types.h&gt;</a:t>
            </a:r>
            <a:endParaRPr lang="en-US" sz="1200">
              <a:solidFill>
                <a:srgbClr val="00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endParaRPr lang="en-US" sz="1600">
              <a:solidFill>
                <a:srgbClr val="00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int main(int argc, char** argv) {</a:t>
            </a:r>
            <a:endParaRPr lang="en-US" sz="1600">
              <a:solidFill>
                <a:srgbClr val="00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  int    fd;</a:t>
            </a:r>
            <a:endParaRPr lang="en-US" sz="1600">
              <a:solidFill>
                <a:srgbClr val="00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  char * shared_mem;</a:t>
            </a:r>
            <a:endParaRPr lang="en-US" sz="1600">
              <a:solidFill>
                <a:srgbClr val="00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  fd = </a:t>
            </a:r>
            <a:r>
              <a:rPr lang="en-US" sz="160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open</a:t>
            </a:r>
            <a:r>
              <a:rPr lang="en-US" sz="16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(argv[1], O_RDWR | O_CREAT);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solidFill>
                  <a:srgbClr val="000000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  write(fd,"\0",1); // make sure at least 1 page is mapped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  shared_mem = </a:t>
            </a:r>
            <a:r>
              <a:rPr lang="en-US" sz="160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mmap</a:t>
            </a:r>
            <a:r>
              <a:rPr lang="en-US" sz="16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(NULL, 10, PROT_READ | PROT_WRITE,</a:t>
            </a:r>
            <a:endParaRPr lang="en-US" sz="1600">
              <a:solidFill>
                <a:srgbClr val="00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                    MAP_SHARED, fd, 0);</a:t>
            </a:r>
            <a:endParaRPr lang="en-US" sz="1600">
              <a:solidFill>
                <a:srgbClr val="00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160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close</a:t>
            </a:r>
            <a:r>
              <a:rPr lang="en-US" sz="16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(fd);</a:t>
            </a:r>
            <a:endParaRPr lang="en-US" sz="1600">
              <a:solidFill>
                <a:srgbClr val="00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43000" y="4724400"/>
            <a:ext cx="7315200" cy="1524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909353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6150" y="6477000"/>
            <a:ext cx="190500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fld id="{39425C12-D0FF-EA4F-B8A6-CFEC8D42ACD1}" type="slidenum">
              <a:rPr lang="en-US" sz="1000"/>
              <a:pPr algn="l"/>
              <a:t>36</a:t>
            </a:fld>
            <a:endParaRPr lang="en-US" sz="1000"/>
          </a:p>
        </p:txBody>
      </p:sp>
      <p:sp>
        <p:nvSpPr>
          <p:cNvPr id="34819" name="Rectangle 1"/>
          <p:cNvSpPr>
            <a:spLocks/>
          </p:cNvSpPr>
          <p:nvPr/>
        </p:nvSpPr>
        <p:spPr bwMode="auto">
          <a:xfrm>
            <a:off x="0" y="1377950"/>
            <a:ext cx="2133600" cy="101600"/>
          </a:xfrm>
          <a:prstGeom prst="rect">
            <a:avLst/>
          </a:prstGeom>
          <a:solidFill>
            <a:srgbClr val="CC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820" name="Rectangle 2"/>
          <p:cNvSpPr>
            <a:spLocks/>
          </p:cNvSpPr>
          <p:nvPr/>
        </p:nvSpPr>
        <p:spPr bwMode="auto">
          <a:xfrm>
            <a:off x="1447800" y="1377950"/>
            <a:ext cx="7239000" cy="101600"/>
          </a:xfrm>
          <a:prstGeom prst="rect">
            <a:avLst/>
          </a:prstGeom>
          <a:gradFill rotWithShape="0">
            <a:gsLst>
              <a:gs pos="0">
                <a:srgbClr val="CCCC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821" name="Freeform 3"/>
          <p:cNvSpPr>
            <a:spLocks/>
          </p:cNvSpPr>
          <p:nvPr/>
        </p:nvSpPr>
        <p:spPr bwMode="auto">
          <a:xfrm>
            <a:off x="838200" y="561975"/>
            <a:ext cx="152400" cy="1066800"/>
          </a:xfrm>
          <a:custGeom>
            <a:avLst/>
            <a:gdLst>
              <a:gd name="T0" fmla="*/ 1075267 w 21600"/>
              <a:gd name="T1" fmla="*/ 52688072 h 21600"/>
              <a:gd name="T2" fmla="*/ 0 w 21600"/>
              <a:gd name="T3" fmla="*/ 52688072 h 21600"/>
              <a:gd name="T4" fmla="*/ 0 w 21600"/>
              <a:gd name="T5" fmla="*/ 0 h 21600"/>
              <a:gd name="T6" fmla="*/ 107526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762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822" name="Freeform 4"/>
          <p:cNvSpPr>
            <a:spLocks/>
          </p:cNvSpPr>
          <p:nvPr/>
        </p:nvSpPr>
        <p:spPr bwMode="auto">
          <a:xfrm>
            <a:off x="8262938" y="269875"/>
            <a:ext cx="152400" cy="1073150"/>
          </a:xfrm>
          <a:custGeom>
            <a:avLst/>
            <a:gdLst>
              <a:gd name="T0" fmla="*/ 0 w 21600"/>
              <a:gd name="T1" fmla="*/ 0 h 21600"/>
              <a:gd name="T2" fmla="*/ 1075267 w 21600"/>
              <a:gd name="T3" fmla="*/ 0 h 21600"/>
              <a:gd name="T4" fmla="*/ 1075267 w 21600"/>
              <a:gd name="T5" fmla="*/ 53317178 h 21600"/>
              <a:gd name="T6" fmla="*/ 0 w 21600"/>
              <a:gd name="T7" fmla="*/ 5331717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76200" cap="flat">
            <a:solidFill>
              <a:srgbClr val="CC99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4823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138" y="6327775"/>
            <a:ext cx="34766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4" name="Rectangle 6"/>
          <p:cNvSpPr>
            <a:spLocks/>
          </p:cNvSpPr>
          <p:nvPr/>
        </p:nvSpPr>
        <p:spPr bwMode="auto">
          <a:xfrm>
            <a:off x="2819400" y="6477000"/>
            <a:ext cx="38989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000">
                <a:cs typeface="Arial" charset="0"/>
              </a:rPr>
              <a:t>Copyright ©:  University of Illinois CS 241 Staff</a:t>
            </a:r>
          </a:p>
        </p:txBody>
      </p:sp>
      <p:sp>
        <p:nvSpPr>
          <p:cNvPr id="34825" name="Rectangle 7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eaLnBrk="1" hangingPunct="1"/>
            <a:r>
              <a:rPr lang="en-US">
                <a:latin typeface="Arial" charset="0"/>
              </a:rPr>
              <a:t>Example 2: Shared memory using </a:t>
            </a:r>
            <a:r>
              <a:rPr lang="en-US" b="1">
                <a:solidFill>
                  <a:srgbClr val="0000FF"/>
                </a:solidFill>
                <a:latin typeface="Courier New" charset="0"/>
                <a:cs typeface="Courier New" charset="0"/>
              </a:rPr>
              <a:t>mmap</a:t>
            </a:r>
            <a:endParaRPr lang="en-US">
              <a:latin typeface="Arial" charset="0"/>
            </a:endParaRPr>
          </a:p>
        </p:txBody>
      </p:sp>
      <p:sp>
        <p:nvSpPr>
          <p:cNvPr id="34826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2016125" y="2082800"/>
            <a:ext cx="5981700" cy="2362200"/>
          </a:xfrm>
          <a:prstGeom prst="rect">
            <a:avLst/>
          </a:prstGeom>
          <a:solidFill>
            <a:schemeClr val="bg1"/>
          </a:solidFill>
        </p:spPr>
        <p:txBody>
          <a:bodyPr rIns="132080">
            <a:normAutofit fontScale="70000" lnSpcReduction="20000"/>
          </a:bodyPr>
          <a:lstStyle/>
          <a:p>
            <a:pPr eaLnBrk="1" hangingPunct="1">
              <a:buFont typeface="Wingdings" charset="0"/>
              <a:buNone/>
            </a:pPr>
            <a:r>
              <a:rPr lang="en-US" sz="20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  if (!strcmp(argv[2], "read")) {</a:t>
            </a:r>
            <a:endParaRPr lang="en-US" sz="2000">
              <a:solidFill>
                <a:srgbClr val="00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0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    while (1) {</a:t>
            </a:r>
            <a:endParaRPr lang="en-US" sz="2000">
              <a:solidFill>
                <a:srgbClr val="00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0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      printf("%s\n", shared_mem);</a:t>
            </a:r>
            <a:endParaRPr lang="en-US" sz="2000">
              <a:solidFill>
                <a:srgbClr val="00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0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      sleep(1);</a:t>
            </a:r>
            <a:endParaRPr lang="en-US" sz="2000">
              <a:solidFill>
                <a:srgbClr val="00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0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    }</a:t>
            </a:r>
            <a:endParaRPr lang="en-US" sz="2000">
              <a:solidFill>
                <a:srgbClr val="00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000">
                <a:solidFill>
                  <a:srgbClr val="000000"/>
                </a:solidFill>
                <a:latin typeface="Courier New Bold" charset="0"/>
                <a:cs typeface="Courier New Bold" charset="0"/>
                <a:sym typeface="Courier New Bold" charset="0"/>
              </a:rPr>
              <a:t>  }</a:t>
            </a:r>
            <a:endParaRPr lang="en-US" sz="2000">
              <a:solidFill>
                <a:srgbClr val="00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sp>
        <p:nvSpPr>
          <p:cNvPr id="34827" name="Rectangle 9"/>
          <p:cNvSpPr>
            <a:spLocks/>
          </p:cNvSpPr>
          <p:nvPr/>
        </p:nvSpPr>
        <p:spPr bwMode="auto">
          <a:xfrm>
            <a:off x="723900" y="2044700"/>
            <a:ext cx="1154113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>
                <a:cs typeface="Arial" charset="0"/>
              </a:rPr>
              <a:t>Reader</a:t>
            </a:r>
          </a:p>
        </p:txBody>
      </p:sp>
      <p:sp>
        <p:nvSpPr>
          <p:cNvPr id="34828" name="Rectangle 10"/>
          <p:cNvSpPr>
            <a:spLocks/>
          </p:cNvSpPr>
          <p:nvPr/>
        </p:nvSpPr>
        <p:spPr bwMode="auto">
          <a:xfrm>
            <a:off x="2019300" y="4533900"/>
            <a:ext cx="5981700" cy="1181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487363" indent="-447675">
              <a:spcBef>
                <a:spcPts val="738"/>
              </a:spcBef>
            </a:pPr>
            <a:r>
              <a:rPr lang="en-US" sz="2000">
                <a:latin typeface="Courier New Bold" charset="0"/>
                <a:cs typeface="Courier New Bold" charset="0"/>
                <a:sym typeface="Courier New Bold" charset="0"/>
              </a:rPr>
              <a:t>  else {    while (1)      scanf("%s\n", shared_mem);  }</a:t>
            </a:r>
          </a:p>
          <a:p>
            <a:pPr marL="487363" indent="-447675">
              <a:spcBef>
                <a:spcPts val="738"/>
              </a:spcBef>
            </a:pPr>
            <a:r>
              <a:rPr lang="en-US" sz="2000">
                <a:latin typeface="Courier New Bold" charset="0"/>
                <a:cs typeface="Courier New Bold" charset="0"/>
                <a:sym typeface="Courier New Bold" charset="0"/>
              </a:rPr>
              <a:t>}</a:t>
            </a:r>
          </a:p>
        </p:txBody>
      </p:sp>
      <p:sp>
        <p:nvSpPr>
          <p:cNvPr id="34829" name="Rectangle 11"/>
          <p:cNvSpPr>
            <a:spLocks/>
          </p:cNvSpPr>
          <p:nvPr/>
        </p:nvSpPr>
        <p:spPr bwMode="auto">
          <a:xfrm>
            <a:off x="825500" y="4470400"/>
            <a:ext cx="9620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>
                <a:cs typeface="Arial" charset="0"/>
              </a:rPr>
              <a:t>Writer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086600" y="6096000"/>
            <a:ext cx="1371600" cy="4572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800"/>
              <a:t>Run demo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981200" y="1981200"/>
            <a:ext cx="5562600" cy="2286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 flipV="1">
            <a:off x="1981200" y="4572000"/>
            <a:ext cx="5562600" cy="6858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01892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16" grpId="0" animBg="1"/>
      <p:bldP spid="1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2" name="Rectangle 7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ea typeface="ヒラギノ角ゴ ProN W6" charset="0"/>
                <a:cs typeface="ヒラギノ角ゴ ProN W6" charset="0"/>
                <a:sym typeface="Courier New Bold" charset="0"/>
              </a:rPr>
              <a:t>Memory mapped files and virtual memory</a:t>
            </a:r>
          </a:p>
        </p:txBody>
      </p:sp>
      <p:sp>
        <p:nvSpPr>
          <p:cNvPr id="37897" name="TextBox 45"/>
          <p:cNvSpPr txBox="1">
            <a:spLocks noChangeArrowheads="1"/>
          </p:cNvSpPr>
          <p:nvPr/>
        </p:nvSpPr>
        <p:spPr bwMode="auto">
          <a:xfrm>
            <a:off x="838200" y="5029200"/>
            <a:ext cx="4114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It might be interesting to map a page-sized file …</a:t>
            </a:r>
          </a:p>
        </p:txBody>
      </p:sp>
      <p:sp>
        <p:nvSpPr>
          <p:cNvPr id="37900" name="Oval 8"/>
          <p:cNvSpPr>
            <a:spLocks/>
          </p:cNvSpPr>
          <p:nvPr/>
        </p:nvSpPr>
        <p:spPr bwMode="auto">
          <a:xfrm>
            <a:off x="990600" y="1981200"/>
            <a:ext cx="2130425" cy="21336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01" name="Rectangle 9"/>
          <p:cNvSpPr>
            <a:spLocks/>
          </p:cNvSpPr>
          <p:nvPr/>
        </p:nvSpPr>
        <p:spPr bwMode="auto">
          <a:xfrm>
            <a:off x="6097588" y="22098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02" name="Rectangle 10"/>
          <p:cNvSpPr>
            <a:spLocks/>
          </p:cNvSpPr>
          <p:nvPr/>
        </p:nvSpPr>
        <p:spPr bwMode="auto">
          <a:xfrm>
            <a:off x="6097588" y="23622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03" name="Rectangle 11"/>
          <p:cNvSpPr>
            <a:spLocks/>
          </p:cNvSpPr>
          <p:nvPr/>
        </p:nvSpPr>
        <p:spPr bwMode="auto">
          <a:xfrm>
            <a:off x="6097588" y="25146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04" name="Rectangle 12"/>
          <p:cNvSpPr>
            <a:spLocks/>
          </p:cNvSpPr>
          <p:nvPr/>
        </p:nvSpPr>
        <p:spPr bwMode="auto">
          <a:xfrm>
            <a:off x="6097588" y="2667000"/>
            <a:ext cx="838200" cy="152400"/>
          </a:xfrm>
          <a:prstGeom prst="rect">
            <a:avLst/>
          </a:prstGeom>
          <a:solidFill>
            <a:srgbClr val="C4C79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05" name="Rectangle 13"/>
          <p:cNvSpPr>
            <a:spLocks/>
          </p:cNvSpPr>
          <p:nvPr/>
        </p:nvSpPr>
        <p:spPr bwMode="auto">
          <a:xfrm>
            <a:off x="6097588" y="2819400"/>
            <a:ext cx="838200" cy="152400"/>
          </a:xfrm>
          <a:prstGeom prst="rect">
            <a:avLst/>
          </a:prstGeom>
          <a:solidFill>
            <a:srgbClr val="C4C79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06" name="Rectangle 14"/>
          <p:cNvSpPr>
            <a:spLocks/>
          </p:cNvSpPr>
          <p:nvPr/>
        </p:nvSpPr>
        <p:spPr bwMode="auto">
          <a:xfrm>
            <a:off x="6097588" y="2971800"/>
            <a:ext cx="838200" cy="152400"/>
          </a:xfrm>
          <a:prstGeom prst="rect">
            <a:avLst/>
          </a:prstGeom>
          <a:solidFill>
            <a:srgbClr val="C4C79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07" name="Rectangle 15"/>
          <p:cNvSpPr>
            <a:spLocks/>
          </p:cNvSpPr>
          <p:nvPr/>
        </p:nvSpPr>
        <p:spPr bwMode="auto">
          <a:xfrm>
            <a:off x="6097588" y="31242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08" name="Rectangle 16"/>
          <p:cNvSpPr>
            <a:spLocks/>
          </p:cNvSpPr>
          <p:nvPr/>
        </p:nvSpPr>
        <p:spPr bwMode="auto">
          <a:xfrm>
            <a:off x="6097588" y="32766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09" name="Rectangle 17"/>
          <p:cNvSpPr>
            <a:spLocks/>
          </p:cNvSpPr>
          <p:nvPr/>
        </p:nvSpPr>
        <p:spPr bwMode="auto">
          <a:xfrm>
            <a:off x="6097588" y="34290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10" name="Rectangle 18"/>
          <p:cNvSpPr>
            <a:spLocks/>
          </p:cNvSpPr>
          <p:nvPr/>
        </p:nvSpPr>
        <p:spPr bwMode="auto">
          <a:xfrm>
            <a:off x="6097588" y="35814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11" name="Rectangle 19"/>
          <p:cNvSpPr>
            <a:spLocks/>
          </p:cNvSpPr>
          <p:nvPr/>
        </p:nvSpPr>
        <p:spPr bwMode="auto">
          <a:xfrm>
            <a:off x="6097588" y="37338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12" name="Rectangle 20"/>
          <p:cNvSpPr>
            <a:spLocks/>
          </p:cNvSpPr>
          <p:nvPr/>
        </p:nvSpPr>
        <p:spPr bwMode="auto">
          <a:xfrm>
            <a:off x="6097588" y="38862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13" name="Line 21"/>
          <p:cNvSpPr>
            <a:spLocks noChangeShapeType="1"/>
          </p:cNvSpPr>
          <p:nvPr/>
        </p:nvSpPr>
        <p:spPr bwMode="auto">
          <a:xfrm rot="10800000" flipH="1">
            <a:off x="2363788" y="2895600"/>
            <a:ext cx="37338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14" name="Rectangle 22"/>
          <p:cNvSpPr>
            <a:spLocks/>
          </p:cNvSpPr>
          <p:nvPr/>
        </p:nvSpPr>
        <p:spPr bwMode="auto">
          <a:xfrm>
            <a:off x="3125788" y="2514600"/>
            <a:ext cx="230187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cs typeface="Arial" charset="0"/>
              </a:rPr>
              <a:t>Memory Mapped File</a:t>
            </a:r>
          </a:p>
          <a:p>
            <a:pPr marL="39688"/>
            <a:r>
              <a:rPr lang="en-US" sz="1800">
                <a:cs typeface="Arial" charset="0"/>
              </a:rPr>
              <a:t>In Blocks</a:t>
            </a:r>
          </a:p>
        </p:txBody>
      </p:sp>
      <p:sp>
        <p:nvSpPr>
          <p:cNvPr id="37915" name="Rectangle 23"/>
          <p:cNvSpPr>
            <a:spLocks/>
          </p:cNvSpPr>
          <p:nvPr/>
        </p:nvSpPr>
        <p:spPr bwMode="auto">
          <a:xfrm>
            <a:off x="5781675" y="1839913"/>
            <a:ext cx="14890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cs typeface="Arial" charset="0"/>
              </a:rPr>
              <a:t>VM of User 1</a:t>
            </a:r>
          </a:p>
        </p:txBody>
      </p:sp>
      <p:sp>
        <p:nvSpPr>
          <p:cNvPr id="37916" name="Rectangle 24"/>
          <p:cNvSpPr>
            <a:spLocks/>
          </p:cNvSpPr>
          <p:nvPr/>
        </p:nvSpPr>
        <p:spPr bwMode="auto">
          <a:xfrm>
            <a:off x="3582988" y="3276600"/>
            <a:ext cx="215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sz="180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mmap </a:t>
            </a:r>
            <a:r>
              <a:rPr lang="en-US" sz="1800">
                <a:cs typeface="Arial" charset="0"/>
              </a:rPr>
              <a:t>requests</a:t>
            </a:r>
          </a:p>
        </p:txBody>
      </p:sp>
      <p:sp>
        <p:nvSpPr>
          <p:cNvPr id="37917" name="Rectangle 25"/>
          <p:cNvSpPr>
            <a:spLocks/>
          </p:cNvSpPr>
          <p:nvPr/>
        </p:nvSpPr>
        <p:spPr bwMode="auto">
          <a:xfrm>
            <a:off x="1906588" y="2514600"/>
            <a:ext cx="457200" cy="1219200"/>
          </a:xfrm>
          <a:prstGeom prst="rect">
            <a:avLst/>
          </a:prstGeom>
          <a:solidFill>
            <a:srgbClr val="C4C79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18" name="Rectangle 26"/>
          <p:cNvSpPr>
            <a:spLocks/>
          </p:cNvSpPr>
          <p:nvPr/>
        </p:nvSpPr>
        <p:spPr bwMode="auto">
          <a:xfrm>
            <a:off x="1585913" y="4146550"/>
            <a:ext cx="598487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cs typeface="Arial" charset="0"/>
              </a:rPr>
              <a:t>Disk</a:t>
            </a:r>
          </a:p>
        </p:txBody>
      </p:sp>
      <p:sp>
        <p:nvSpPr>
          <p:cNvPr id="37919" name="Rectangle 27"/>
          <p:cNvSpPr>
            <a:spLocks/>
          </p:cNvSpPr>
          <p:nvPr/>
        </p:nvSpPr>
        <p:spPr bwMode="auto">
          <a:xfrm>
            <a:off x="1830388" y="2057400"/>
            <a:ext cx="522287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cs typeface="Arial" charset="0"/>
              </a:rPr>
              <a:t>File</a:t>
            </a:r>
          </a:p>
        </p:txBody>
      </p:sp>
      <p:sp>
        <p:nvSpPr>
          <p:cNvPr id="37920" name="Rectangle 28"/>
          <p:cNvSpPr>
            <a:spLocks/>
          </p:cNvSpPr>
          <p:nvPr/>
        </p:nvSpPr>
        <p:spPr bwMode="auto">
          <a:xfrm>
            <a:off x="7058025" y="2438400"/>
            <a:ext cx="1933575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cs typeface="Arial" charset="0"/>
              </a:rPr>
              <a:t>Blocks of data</a:t>
            </a:r>
          </a:p>
          <a:p>
            <a:pPr marL="39688"/>
            <a:r>
              <a:rPr lang="en-US" sz="1800">
                <a:cs typeface="Arial" charset="0"/>
              </a:rPr>
              <a:t>From file mapped</a:t>
            </a:r>
          </a:p>
          <a:p>
            <a:pPr marL="39688"/>
            <a:r>
              <a:rPr lang="en-US" sz="1800">
                <a:cs typeface="Arial" charset="0"/>
              </a:rPr>
              <a:t>To VM</a:t>
            </a:r>
          </a:p>
        </p:txBody>
      </p:sp>
      <p:sp>
        <p:nvSpPr>
          <p:cNvPr id="37921" name="Rectangle 29"/>
          <p:cNvSpPr>
            <a:spLocks/>
          </p:cNvSpPr>
          <p:nvPr/>
        </p:nvSpPr>
        <p:spPr bwMode="auto">
          <a:xfrm>
            <a:off x="6096000" y="45720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22" name="Rectangle 30"/>
          <p:cNvSpPr>
            <a:spLocks/>
          </p:cNvSpPr>
          <p:nvPr/>
        </p:nvSpPr>
        <p:spPr bwMode="auto">
          <a:xfrm>
            <a:off x="6096000" y="47244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23" name="Rectangle 31"/>
          <p:cNvSpPr>
            <a:spLocks/>
          </p:cNvSpPr>
          <p:nvPr/>
        </p:nvSpPr>
        <p:spPr bwMode="auto">
          <a:xfrm>
            <a:off x="6096000" y="48768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24" name="Rectangle 32"/>
          <p:cNvSpPr>
            <a:spLocks/>
          </p:cNvSpPr>
          <p:nvPr/>
        </p:nvSpPr>
        <p:spPr bwMode="auto">
          <a:xfrm>
            <a:off x="6096000" y="5029200"/>
            <a:ext cx="838200" cy="152400"/>
          </a:xfrm>
          <a:prstGeom prst="rect">
            <a:avLst/>
          </a:prstGeom>
          <a:solidFill>
            <a:srgbClr val="C4C79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25" name="Rectangle 33"/>
          <p:cNvSpPr>
            <a:spLocks/>
          </p:cNvSpPr>
          <p:nvPr/>
        </p:nvSpPr>
        <p:spPr bwMode="auto">
          <a:xfrm>
            <a:off x="6096000" y="5181600"/>
            <a:ext cx="838200" cy="152400"/>
          </a:xfrm>
          <a:prstGeom prst="rect">
            <a:avLst/>
          </a:prstGeom>
          <a:solidFill>
            <a:srgbClr val="C4C79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26" name="Rectangle 34"/>
          <p:cNvSpPr>
            <a:spLocks/>
          </p:cNvSpPr>
          <p:nvPr/>
        </p:nvSpPr>
        <p:spPr bwMode="auto">
          <a:xfrm>
            <a:off x="6096000" y="5334000"/>
            <a:ext cx="838200" cy="152400"/>
          </a:xfrm>
          <a:prstGeom prst="rect">
            <a:avLst/>
          </a:prstGeom>
          <a:solidFill>
            <a:srgbClr val="C4C79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27" name="Rectangle 35"/>
          <p:cNvSpPr>
            <a:spLocks/>
          </p:cNvSpPr>
          <p:nvPr/>
        </p:nvSpPr>
        <p:spPr bwMode="auto">
          <a:xfrm>
            <a:off x="6096000" y="54864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28" name="Rectangle 36"/>
          <p:cNvSpPr>
            <a:spLocks/>
          </p:cNvSpPr>
          <p:nvPr/>
        </p:nvSpPr>
        <p:spPr bwMode="auto">
          <a:xfrm>
            <a:off x="6096000" y="56388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29" name="Rectangle 37"/>
          <p:cNvSpPr>
            <a:spLocks/>
          </p:cNvSpPr>
          <p:nvPr/>
        </p:nvSpPr>
        <p:spPr bwMode="auto">
          <a:xfrm>
            <a:off x="6096000" y="57912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30" name="Rectangle 38"/>
          <p:cNvSpPr>
            <a:spLocks/>
          </p:cNvSpPr>
          <p:nvPr/>
        </p:nvSpPr>
        <p:spPr bwMode="auto">
          <a:xfrm>
            <a:off x="6096000" y="59436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31" name="Rectangle 39"/>
          <p:cNvSpPr>
            <a:spLocks/>
          </p:cNvSpPr>
          <p:nvPr/>
        </p:nvSpPr>
        <p:spPr bwMode="auto">
          <a:xfrm>
            <a:off x="6096000" y="60960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32" name="Rectangle 40"/>
          <p:cNvSpPr>
            <a:spLocks/>
          </p:cNvSpPr>
          <p:nvPr/>
        </p:nvSpPr>
        <p:spPr bwMode="auto">
          <a:xfrm>
            <a:off x="6096000" y="62484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33" name="Rectangle 41"/>
          <p:cNvSpPr>
            <a:spLocks/>
          </p:cNvSpPr>
          <p:nvPr/>
        </p:nvSpPr>
        <p:spPr bwMode="auto">
          <a:xfrm>
            <a:off x="5781675" y="4191000"/>
            <a:ext cx="14890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cs typeface="Arial" charset="0"/>
              </a:rPr>
              <a:t>VM of User 2</a:t>
            </a:r>
          </a:p>
        </p:txBody>
      </p:sp>
      <p:sp>
        <p:nvSpPr>
          <p:cNvPr id="37934" name="Rectangle 42"/>
          <p:cNvSpPr>
            <a:spLocks/>
          </p:cNvSpPr>
          <p:nvPr/>
        </p:nvSpPr>
        <p:spPr bwMode="auto">
          <a:xfrm>
            <a:off x="7056438" y="4800600"/>
            <a:ext cx="1933575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cs typeface="Arial" charset="0"/>
              </a:rPr>
              <a:t>Blocks of data</a:t>
            </a:r>
          </a:p>
          <a:p>
            <a:pPr marL="39688"/>
            <a:r>
              <a:rPr lang="en-US" sz="1800">
                <a:cs typeface="Arial" charset="0"/>
              </a:rPr>
              <a:t>From file mapped</a:t>
            </a:r>
          </a:p>
          <a:p>
            <a:pPr marL="39688"/>
            <a:r>
              <a:rPr lang="en-US" sz="1800">
                <a:cs typeface="Arial" charset="0"/>
              </a:rPr>
              <a:t>To VM</a:t>
            </a:r>
          </a:p>
        </p:txBody>
      </p:sp>
      <p:sp>
        <p:nvSpPr>
          <p:cNvPr id="37935" name="Line 43"/>
          <p:cNvSpPr>
            <a:spLocks noChangeShapeType="1"/>
          </p:cNvSpPr>
          <p:nvPr/>
        </p:nvSpPr>
        <p:spPr bwMode="auto">
          <a:xfrm>
            <a:off x="2362200" y="3352800"/>
            <a:ext cx="3733800" cy="1905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437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/>
          </p:cNvSpPr>
          <p:nvPr/>
        </p:nvSpPr>
        <p:spPr bwMode="auto">
          <a:xfrm>
            <a:off x="0" y="1377950"/>
            <a:ext cx="2133600" cy="101600"/>
          </a:xfrm>
          <a:prstGeom prst="rect">
            <a:avLst/>
          </a:prstGeom>
          <a:solidFill>
            <a:srgbClr val="CC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15" name="Rectangle 2"/>
          <p:cNvSpPr>
            <a:spLocks/>
          </p:cNvSpPr>
          <p:nvPr/>
        </p:nvSpPr>
        <p:spPr bwMode="auto">
          <a:xfrm>
            <a:off x="1447800" y="1377950"/>
            <a:ext cx="7239000" cy="101600"/>
          </a:xfrm>
          <a:prstGeom prst="rect">
            <a:avLst/>
          </a:prstGeom>
          <a:gradFill rotWithShape="0">
            <a:gsLst>
              <a:gs pos="0">
                <a:srgbClr val="CCCC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16" name="Freeform 3"/>
          <p:cNvSpPr>
            <a:spLocks/>
          </p:cNvSpPr>
          <p:nvPr/>
        </p:nvSpPr>
        <p:spPr bwMode="auto">
          <a:xfrm>
            <a:off x="838200" y="561975"/>
            <a:ext cx="152400" cy="1066800"/>
          </a:xfrm>
          <a:custGeom>
            <a:avLst/>
            <a:gdLst>
              <a:gd name="T0" fmla="*/ 1075267 w 21600"/>
              <a:gd name="T1" fmla="*/ 52688072 h 21600"/>
              <a:gd name="T2" fmla="*/ 0 w 21600"/>
              <a:gd name="T3" fmla="*/ 52688072 h 21600"/>
              <a:gd name="T4" fmla="*/ 0 w 21600"/>
              <a:gd name="T5" fmla="*/ 0 h 21600"/>
              <a:gd name="T6" fmla="*/ 107526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762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17" name="Freeform 4"/>
          <p:cNvSpPr>
            <a:spLocks/>
          </p:cNvSpPr>
          <p:nvPr/>
        </p:nvSpPr>
        <p:spPr bwMode="auto">
          <a:xfrm>
            <a:off x="8262938" y="269875"/>
            <a:ext cx="152400" cy="1073150"/>
          </a:xfrm>
          <a:custGeom>
            <a:avLst/>
            <a:gdLst>
              <a:gd name="T0" fmla="*/ 0 w 21600"/>
              <a:gd name="T1" fmla="*/ 0 h 21600"/>
              <a:gd name="T2" fmla="*/ 1075267 w 21600"/>
              <a:gd name="T3" fmla="*/ 0 h 21600"/>
              <a:gd name="T4" fmla="*/ 1075267 w 21600"/>
              <a:gd name="T5" fmla="*/ 53317178 h 21600"/>
              <a:gd name="T6" fmla="*/ 0 w 21600"/>
              <a:gd name="T7" fmla="*/ 5331717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76200" cap="flat">
            <a:solidFill>
              <a:srgbClr val="CC99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8918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138" y="6327775"/>
            <a:ext cx="34766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9" name="Rectangle 6"/>
          <p:cNvSpPr>
            <a:spLocks/>
          </p:cNvSpPr>
          <p:nvPr/>
        </p:nvSpPr>
        <p:spPr bwMode="auto">
          <a:xfrm>
            <a:off x="2819400" y="6477000"/>
            <a:ext cx="38989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000">
                <a:cs typeface="Arial" charset="0"/>
              </a:rPr>
              <a:t>Copyright ©:  University of Illinois CS 241 Staff</a:t>
            </a:r>
          </a:p>
        </p:txBody>
      </p:sp>
      <p:sp>
        <p:nvSpPr>
          <p:cNvPr id="21512" name="Rectangle 7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ea typeface="ヒラギノ角ゴ ProN W6" charset="0"/>
                <a:cs typeface="ヒラギノ角ゴ ProN W6" charset="0"/>
                <a:sym typeface="Courier New Bold" charset="0"/>
              </a:rPr>
              <a:t>Memory mapped files and virtual memory</a:t>
            </a:r>
          </a:p>
        </p:txBody>
      </p:sp>
      <p:sp>
        <p:nvSpPr>
          <p:cNvPr id="38921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949325" y="1981200"/>
            <a:ext cx="7661275" cy="4114800"/>
          </a:xfrm>
          <a:prstGeom prst="rect">
            <a:avLst/>
          </a:prstGeom>
        </p:spPr>
        <p:txBody>
          <a:bodyPr rIns="132080"/>
          <a:lstStyle/>
          <a:p>
            <a:pPr eaLnBrk="1" hangingPunct="1">
              <a:buFont typeface="Wingdings" charset="0"/>
              <a:buNone/>
            </a:pPr>
            <a:r>
              <a:rPr lang="en-US" sz="2000">
                <a:latin typeface="Courier New Bold" charset="0"/>
                <a:cs typeface="Courier New Bold" charset="0"/>
                <a:sym typeface="Courier New Bold" charset="0"/>
              </a:rPr>
              <a:t>#include &lt;unistd.h&gt;</a:t>
            </a:r>
            <a:endParaRPr lang="en-US" sz="20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00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long sysconf(int name);</a:t>
            </a:r>
            <a:endParaRPr lang="en-US" sz="200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/>
            <a:r>
              <a:rPr lang="en-US" sz="2000">
                <a:latin typeface="Arial" charset="0"/>
              </a:rPr>
              <a:t>Determine the current value of a configurable system variable</a:t>
            </a:r>
          </a:p>
          <a:p>
            <a:pPr eaLnBrk="1" hangingPunct="1"/>
            <a:r>
              <a:rPr lang="en-US" sz="2000">
                <a:latin typeface="Arial" charset="0"/>
              </a:rPr>
              <a:t>Return value</a:t>
            </a:r>
          </a:p>
          <a:p>
            <a:pPr marL="928688" lvl="1" eaLnBrk="1" hangingPunct="1"/>
            <a:r>
              <a:rPr lang="en-US" sz="1800">
                <a:latin typeface="Arial" charset="0"/>
              </a:rPr>
              <a:t>0 on success</a:t>
            </a:r>
          </a:p>
          <a:p>
            <a:pPr marL="928688" lvl="1" eaLnBrk="1" hangingPunct="1">
              <a:lnSpc>
                <a:spcPct val="80000"/>
              </a:lnSpc>
            </a:pPr>
            <a:r>
              <a:rPr lang="en-US" sz="1800">
                <a:latin typeface="Arial" charset="0"/>
              </a:rPr>
              <a:t>-1 on error, sets </a:t>
            </a:r>
            <a:r>
              <a:rPr lang="en-US" sz="180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errno</a:t>
            </a:r>
            <a:endParaRPr lang="en-US" sz="180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>
                <a:latin typeface="Arial" charset="0"/>
              </a:rPr>
              <a:t>Parameters:</a:t>
            </a:r>
          </a:p>
          <a:p>
            <a:pPr marL="928688" lvl="1" eaLnBrk="1" hangingPunct="1"/>
            <a:r>
              <a:rPr lang="en-US" sz="180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name</a:t>
            </a:r>
            <a:r>
              <a:rPr lang="en-US" sz="1800">
                <a:latin typeface="Arial" charset="0"/>
              </a:rPr>
              <a:t>: the system variable to be queried</a:t>
            </a:r>
          </a:p>
          <a:p>
            <a:pPr marL="1333500" lvl="2" eaLnBrk="1" hangingPunct="1"/>
            <a:r>
              <a:rPr lang="en-US" sz="140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_SC_PAGESIZE</a:t>
            </a:r>
            <a:endParaRPr lang="en-US" sz="1400">
              <a:solidFill>
                <a:srgbClr val="0000FF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858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/>
          <p:cNvSpPr>
            <a:spLocks/>
          </p:cNvSpPr>
          <p:nvPr/>
        </p:nvSpPr>
        <p:spPr bwMode="auto">
          <a:xfrm>
            <a:off x="0" y="1377950"/>
            <a:ext cx="2133600" cy="101600"/>
          </a:xfrm>
          <a:prstGeom prst="rect">
            <a:avLst/>
          </a:prstGeom>
          <a:solidFill>
            <a:srgbClr val="CC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939" name="Rectangle 2"/>
          <p:cNvSpPr>
            <a:spLocks/>
          </p:cNvSpPr>
          <p:nvPr/>
        </p:nvSpPr>
        <p:spPr bwMode="auto">
          <a:xfrm>
            <a:off x="1447800" y="1377950"/>
            <a:ext cx="7239000" cy="101600"/>
          </a:xfrm>
          <a:prstGeom prst="rect">
            <a:avLst/>
          </a:prstGeom>
          <a:gradFill rotWithShape="0">
            <a:gsLst>
              <a:gs pos="0">
                <a:srgbClr val="CCCC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940" name="Freeform 3"/>
          <p:cNvSpPr>
            <a:spLocks/>
          </p:cNvSpPr>
          <p:nvPr/>
        </p:nvSpPr>
        <p:spPr bwMode="auto">
          <a:xfrm>
            <a:off x="838200" y="561975"/>
            <a:ext cx="152400" cy="1066800"/>
          </a:xfrm>
          <a:custGeom>
            <a:avLst/>
            <a:gdLst>
              <a:gd name="T0" fmla="*/ 1075267 w 21600"/>
              <a:gd name="T1" fmla="*/ 52688072 h 21600"/>
              <a:gd name="T2" fmla="*/ 0 w 21600"/>
              <a:gd name="T3" fmla="*/ 52688072 h 21600"/>
              <a:gd name="T4" fmla="*/ 0 w 21600"/>
              <a:gd name="T5" fmla="*/ 0 h 21600"/>
              <a:gd name="T6" fmla="*/ 107526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762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941" name="Freeform 4"/>
          <p:cNvSpPr>
            <a:spLocks/>
          </p:cNvSpPr>
          <p:nvPr/>
        </p:nvSpPr>
        <p:spPr bwMode="auto">
          <a:xfrm>
            <a:off x="8262938" y="269875"/>
            <a:ext cx="152400" cy="1073150"/>
          </a:xfrm>
          <a:custGeom>
            <a:avLst/>
            <a:gdLst>
              <a:gd name="T0" fmla="*/ 0 w 21600"/>
              <a:gd name="T1" fmla="*/ 0 h 21600"/>
              <a:gd name="T2" fmla="*/ 1075267 w 21600"/>
              <a:gd name="T3" fmla="*/ 0 h 21600"/>
              <a:gd name="T4" fmla="*/ 1075267 w 21600"/>
              <a:gd name="T5" fmla="*/ 53317178 h 21600"/>
              <a:gd name="T6" fmla="*/ 0 w 21600"/>
              <a:gd name="T7" fmla="*/ 5331717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76200" cap="flat">
            <a:solidFill>
              <a:srgbClr val="CC99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9942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138" y="6327775"/>
            <a:ext cx="34766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3" name="Rectangle 6"/>
          <p:cNvSpPr>
            <a:spLocks/>
          </p:cNvSpPr>
          <p:nvPr/>
        </p:nvSpPr>
        <p:spPr bwMode="auto">
          <a:xfrm>
            <a:off x="2819400" y="6477000"/>
            <a:ext cx="38989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000">
                <a:cs typeface="Arial" charset="0"/>
              </a:rPr>
              <a:t>Copyright ©:  University of Illinois CS 241 Staff</a:t>
            </a:r>
          </a:p>
        </p:txBody>
      </p:sp>
      <p:sp>
        <p:nvSpPr>
          <p:cNvPr id="39944" name="Rectangle 7"/>
          <p:cNvSpPr>
            <a:spLocks noGrp="1" noChangeArrowheads="1"/>
          </p:cNvSpPr>
          <p:nvPr>
            <p:ph type="title"/>
          </p:nvPr>
        </p:nvSpPr>
        <p:spPr>
          <a:xfrm>
            <a:off x="931863" y="96838"/>
            <a:ext cx="7450137" cy="1412875"/>
          </a:xfrm>
        </p:spPr>
        <p:txBody>
          <a:bodyPr rIns="132080"/>
          <a:lstStyle/>
          <a:p>
            <a:pPr eaLnBrk="1" hangingPunct="1"/>
            <a:r>
              <a:rPr lang="en-US" b="1">
                <a:solidFill>
                  <a:srgbClr val="0000FF"/>
                </a:solidFill>
                <a:latin typeface="Courier New" charset="0"/>
                <a:cs typeface="Courier New" charset="0"/>
              </a:rPr>
              <a:t>sysconf</a:t>
            </a:r>
            <a:r>
              <a:rPr lang="en-US">
                <a:latin typeface="Arial" charset="0"/>
              </a:rPr>
              <a:t>: Creating page-sized memory mapped segments</a:t>
            </a:r>
          </a:p>
        </p:txBody>
      </p:sp>
      <p:sp>
        <p:nvSpPr>
          <p:cNvPr id="39945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949325" y="1981200"/>
            <a:ext cx="7661275" cy="4114800"/>
          </a:xfrm>
          <a:prstGeom prst="rect">
            <a:avLst/>
          </a:prstGeom>
        </p:spPr>
        <p:txBody>
          <a:bodyPr rIns="132080">
            <a:normAutofit fontScale="47500" lnSpcReduction="20000"/>
          </a:bodyPr>
          <a:lstStyle/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#include &lt;errno.h&gt;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#include &lt;fcntl.h&gt;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#include &lt;unistd.h&gt;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#include &lt;stdio.h&gt;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#include &lt;stdlib.h&gt;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#include &lt;string.h&gt;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#include &lt;sys/types.h&gt;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#include &lt;sys/mman.h&gt;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main(void) {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	size_t bytesWritten = 0;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int fd;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int PageSize;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const char text = "This is a test";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5897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44162" y="1502687"/>
            <a:ext cx="9234694" cy="5355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/* make the key: */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if ((</a:t>
            </a:r>
            <a:r>
              <a:rPr lang="en-US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key = </a:t>
            </a:r>
            <a:r>
              <a:rPr lang="en-US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ftok</a:t>
            </a:r>
            <a:r>
              <a:rPr lang="en-US" b="1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(”</a:t>
            </a:r>
            <a:r>
              <a:rPr lang="en-US" b="1" dirty="0" err="1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shmdemo.c</a:t>
            </a:r>
            <a:r>
              <a:rPr lang="en-US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", 'R')</a:t>
            </a:r>
            <a:r>
              <a:rPr lang="en-US" b="1" dirty="0">
                <a:latin typeface="Courier New" charset="0"/>
                <a:cs typeface="Courier New" charset="0"/>
              </a:rPr>
              <a:t>) == -1) {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	</a:t>
            </a:r>
            <a:r>
              <a:rPr lang="en-US" b="1" dirty="0" err="1">
                <a:latin typeface="Courier New" charset="0"/>
                <a:cs typeface="Courier New" charset="0"/>
              </a:rPr>
              <a:t>perror</a:t>
            </a:r>
            <a:r>
              <a:rPr lang="en-US" b="1" dirty="0">
                <a:latin typeface="Courier New" charset="0"/>
                <a:cs typeface="Courier New" charset="0"/>
              </a:rPr>
              <a:t>("</a:t>
            </a:r>
            <a:r>
              <a:rPr lang="en-US" b="1" dirty="0" err="1">
                <a:latin typeface="Courier New" charset="0"/>
                <a:cs typeface="Courier New" charset="0"/>
              </a:rPr>
              <a:t>ftok</a:t>
            </a:r>
            <a:r>
              <a:rPr lang="en-US" b="1" dirty="0">
                <a:latin typeface="Courier New" charset="0"/>
                <a:cs typeface="Courier New" charset="0"/>
              </a:rPr>
              <a:t>");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	exit(1);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}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/* connect to (and possibly create) the segment: */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if ((</a:t>
            </a:r>
            <a:r>
              <a:rPr lang="en-US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shmid</a:t>
            </a:r>
            <a:r>
              <a:rPr lang="en-US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= </a:t>
            </a:r>
            <a:r>
              <a:rPr lang="en-US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shmget</a:t>
            </a:r>
            <a:r>
              <a:rPr lang="en-US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(key, SHM_SIZE, 0644 | IPC_CREAT)</a:t>
            </a:r>
            <a:r>
              <a:rPr lang="en-US" b="1" dirty="0">
                <a:latin typeface="Courier New" charset="0"/>
                <a:cs typeface="Courier New" charset="0"/>
              </a:rPr>
              <a:t>) == -1) {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	</a:t>
            </a:r>
            <a:r>
              <a:rPr lang="en-US" b="1" dirty="0" err="1">
                <a:latin typeface="Courier New" charset="0"/>
                <a:cs typeface="Courier New" charset="0"/>
              </a:rPr>
              <a:t>perror</a:t>
            </a:r>
            <a:r>
              <a:rPr lang="en-US" b="1" dirty="0">
                <a:latin typeface="Courier New" charset="0"/>
                <a:cs typeface="Courier New" charset="0"/>
              </a:rPr>
              <a:t>("</a:t>
            </a:r>
            <a:r>
              <a:rPr lang="en-US" b="1" dirty="0" err="1">
                <a:latin typeface="Courier New" charset="0"/>
                <a:cs typeface="Courier New" charset="0"/>
              </a:rPr>
              <a:t>shmget</a:t>
            </a:r>
            <a:r>
              <a:rPr lang="en-US" b="1" dirty="0">
                <a:latin typeface="Courier New" charset="0"/>
                <a:cs typeface="Courier New" charset="0"/>
              </a:rPr>
              <a:t>");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	exit(1);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}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/* attach to the segment to get a pointer to it: */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</a:t>
            </a:r>
            <a:r>
              <a:rPr lang="en-US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data = </a:t>
            </a:r>
            <a:r>
              <a:rPr lang="en-US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shmat</a:t>
            </a:r>
            <a:r>
              <a:rPr lang="en-US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(</a:t>
            </a:r>
            <a:r>
              <a:rPr lang="en-US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shmid</a:t>
            </a:r>
            <a:r>
              <a:rPr lang="en-US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, (void *)0, 0);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if (data == (char *)(-1)) {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	</a:t>
            </a:r>
            <a:r>
              <a:rPr lang="en-US" b="1" dirty="0" err="1">
                <a:latin typeface="Courier New" charset="0"/>
                <a:cs typeface="Courier New" charset="0"/>
              </a:rPr>
              <a:t>perror</a:t>
            </a:r>
            <a:r>
              <a:rPr lang="en-US" b="1" dirty="0">
                <a:latin typeface="Courier New" charset="0"/>
                <a:cs typeface="Courier New" charset="0"/>
              </a:rPr>
              <a:t>("</a:t>
            </a:r>
            <a:r>
              <a:rPr lang="en-US" b="1" dirty="0" err="1">
                <a:latin typeface="Courier New" charset="0"/>
                <a:cs typeface="Courier New" charset="0"/>
              </a:rPr>
              <a:t>shmat</a:t>
            </a:r>
            <a:r>
              <a:rPr lang="en-US" b="1" dirty="0">
                <a:latin typeface="Courier New" charset="0"/>
                <a:cs typeface="Courier New" charset="0"/>
              </a:rPr>
              <a:t>");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	exit(1);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}</a:t>
            </a:r>
          </a:p>
          <a:p>
            <a:pPr>
              <a:buFont typeface="Wingdings" charset="0"/>
              <a:buNone/>
            </a:pPr>
            <a:endParaRPr lang="en-US" b="1" dirty="0">
              <a:latin typeface="Courier New" charset="0"/>
              <a:cs typeface="Courier New" charset="0"/>
            </a:endParaRP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</a:t>
            </a:r>
          </a:p>
          <a:p>
            <a:endParaRPr lang="en-US" b="0" dirty="0" err="1" smtClean="0">
              <a:latin typeface="Gill Sans MT"/>
              <a:cs typeface="Gill Sans MT"/>
            </a:endParaRPr>
          </a:p>
        </p:txBody>
      </p:sp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Memory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4020" y="1502687"/>
            <a:ext cx="7467600" cy="14478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34020" y="2950487"/>
            <a:ext cx="7467600" cy="135647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34020" y="4293705"/>
            <a:ext cx="7467600" cy="16764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3794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/>
          </p:cNvSpPr>
          <p:nvPr/>
        </p:nvSpPr>
        <p:spPr bwMode="auto">
          <a:xfrm>
            <a:off x="0" y="1377950"/>
            <a:ext cx="2133600" cy="101600"/>
          </a:xfrm>
          <a:prstGeom prst="rect">
            <a:avLst/>
          </a:prstGeom>
          <a:solidFill>
            <a:srgbClr val="CC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63" name="Rectangle 2"/>
          <p:cNvSpPr>
            <a:spLocks/>
          </p:cNvSpPr>
          <p:nvPr/>
        </p:nvSpPr>
        <p:spPr bwMode="auto">
          <a:xfrm>
            <a:off x="1447800" y="1377950"/>
            <a:ext cx="7239000" cy="101600"/>
          </a:xfrm>
          <a:prstGeom prst="rect">
            <a:avLst/>
          </a:prstGeom>
          <a:gradFill rotWithShape="0">
            <a:gsLst>
              <a:gs pos="0">
                <a:srgbClr val="CCCC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64" name="Freeform 3"/>
          <p:cNvSpPr>
            <a:spLocks/>
          </p:cNvSpPr>
          <p:nvPr/>
        </p:nvSpPr>
        <p:spPr bwMode="auto">
          <a:xfrm>
            <a:off x="838200" y="561975"/>
            <a:ext cx="152400" cy="1066800"/>
          </a:xfrm>
          <a:custGeom>
            <a:avLst/>
            <a:gdLst>
              <a:gd name="T0" fmla="*/ 1075267 w 21600"/>
              <a:gd name="T1" fmla="*/ 52688072 h 21600"/>
              <a:gd name="T2" fmla="*/ 0 w 21600"/>
              <a:gd name="T3" fmla="*/ 52688072 h 21600"/>
              <a:gd name="T4" fmla="*/ 0 w 21600"/>
              <a:gd name="T5" fmla="*/ 0 h 21600"/>
              <a:gd name="T6" fmla="*/ 107526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762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65" name="Freeform 4"/>
          <p:cNvSpPr>
            <a:spLocks/>
          </p:cNvSpPr>
          <p:nvPr/>
        </p:nvSpPr>
        <p:spPr bwMode="auto">
          <a:xfrm>
            <a:off x="8262938" y="269875"/>
            <a:ext cx="152400" cy="1073150"/>
          </a:xfrm>
          <a:custGeom>
            <a:avLst/>
            <a:gdLst>
              <a:gd name="T0" fmla="*/ 0 w 21600"/>
              <a:gd name="T1" fmla="*/ 0 h 21600"/>
              <a:gd name="T2" fmla="*/ 1075267 w 21600"/>
              <a:gd name="T3" fmla="*/ 0 h 21600"/>
              <a:gd name="T4" fmla="*/ 1075267 w 21600"/>
              <a:gd name="T5" fmla="*/ 53317178 h 21600"/>
              <a:gd name="T6" fmla="*/ 0 w 21600"/>
              <a:gd name="T7" fmla="*/ 5331717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76200" cap="flat">
            <a:solidFill>
              <a:srgbClr val="CC99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0966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138" y="6327775"/>
            <a:ext cx="34766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7" name="Rectangle 6"/>
          <p:cNvSpPr>
            <a:spLocks/>
          </p:cNvSpPr>
          <p:nvPr/>
        </p:nvSpPr>
        <p:spPr bwMode="auto">
          <a:xfrm>
            <a:off x="2819400" y="6477000"/>
            <a:ext cx="38989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000">
                <a:cs typeface="Arial" charset="0"/>
              </a:rPr>
              <a:t>Copyright ©:  University of Illinois CS 241 Staff</a:t>
            </a:r>
          </a:p>
        </p:txBody>
      </p:sp>
      <p:sp>
        <p:nvSpPr>
          <p:cNvPr id="4096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Example</a:t>
            </a:r>
          </a:p>
        </p:txBody>
      </p:sp>
      <p:sp>
        <p:nvSpPr>
          <p:cNvPr id="40969" name="Content Placeholder 10"/>
          <p:cNvSpPr>
            <a:spLocks noGrp="1"/>
          </p:cNvSpPr>
          <p:nvPr>
            <p:ph idx="4294967295"/>
          </p:nvPr>
        </p:nvSpPr>
        <p:spPr>
          <a:xfrm>
            <a:off x="949325" y="1981200"/>
            <a:ext cx="7661275" cy="411480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if ((</a:t>
            </a:r>
            <a:r>
              <a:rPr lang="en-US" sz="160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PageSize = sysconf(_SC_PAGE_SIZE)</a:t>
            </a: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) &lt; 0) {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		perror("sysconf() Error=");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		return -1;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}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solidFill>
                  <a:srgbClr val="FF0000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sz="160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fd = open("/tmp/mmsyncTest", (O_CREAT | O_TRUNC | </a:t>
            </a:r>
            <a:endParaRPr lang="en-US" sz="1600">
              <a:solidFill>
                <a:srgbClr val="FF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solidFill>
                  <a:srgbClr val="FF0000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	</a:t>
            </a:r>
            <a:r>
              <a:rPr lang="en-US" sz="160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      O_RDWR), (S_IRWXU | S_IRWXG | S_IRWXO)); </a:t>
            </a:r>
            <a:endParaRPr lang="en-US" sz="1600">
              <a:solidFill>
                <a:srgbClr val="FF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if (fd &lt; 0) {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		perror("open() error");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		return fd;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}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solidFill>
                  <a:srgbClr val="FF0000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sz="160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off_t lastoffset = lseek(fd, PageSize, SEEK_SET); </a:t>
            </a:r>
            <a:endParaRPr lang="en-US" sz="1600">
              <a:solidFill>
                <a:srgbClr val="FF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bytesWritten = write(fd, "x", 1 );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if (bytesWritten != 1 ) {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		perror("write error. ");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		return -1;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}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1737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>
            <a:spLocks/>
          </p:cNvSpPr>
          <p:nvPr/>
        </p:nvSpPr>
        <p:spPr bwMode="auto">
          <a:xfrm>
            <a:off x="0" y="1377950"/>
            <a:ext cx="2133600" cy="101600"/>
          </a:xfrm>
          <a:prstGeom prst="rect">
            <a:avLst/>
          </a:prstGeom>
          <a:solidFill>
            <a:srgbClr val="CC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987" name="Rectangle 2"/>
          <p:cNvSpPr>
            <a:spLocks/>
          </p:cNvSpPr>
          <p:nvPr/>
        </p:nvSpPr>
        <p:spPr bwMode="auto">
          <a:xfrm>
            <a:off x="1447800" y="1377950"/>
            <a:ext cx="7239000" cy="101600"/>
          </a:xfrm>
          <a:prstGeom prst="rect">
            <a:avLst/>
          </a:prstGeom>
          <a:gradFill rotWithShape="0">
            <a:gsLst>
              <a:gs pos="0">
                <a:srgbClr val="CCCC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988" name="Freeform 3"/>
          <p:cNvSpPr>
            <a:spLocks/>
          </p:cNvSpPr>
          <p:nvPr/>
        </p:nvSpPr>
        <p:spPr bwMode="auto">
          <a:xfrm>
            <a:off x="838200" y="561975"/>
            <a:ext cx="152400" cy="1066800"/>
          </a:xfrm>
          <a:custGeom>
            <a:avLst/>
            <a:gdLst>
              <a:gd name="T0" fmla="*/ 1075267 w 21600"/>
              <a:gd name="T1" fmla="*/ 52688072 h 21600"/>
              <a:gd name="T2" fmla="*/ 0 w 21600"/>
              <a:gd name="T3" fmla="*/ 52688072 h 21600"/>
              <a:gd name="T4" fmla="*/ 0 w 21600"/>
              <a:gd name="T5" fmla="*/ 0 h 21600"/>
              <a:gd name="T6" fmla="*/ 107526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762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989" name="Freeform 4"/>
          <p:cNvSpPr>
            <a:spLocks/>
          </p:cNvSpPr>
          <p:nvPr/>
        </p:nvSpPr>
        <p:spPr bwMode="auto">
          <a:xfrm>
            <a:off x="8262938" y="269875"/>
            <a:ext cx="152400" cy="1073150"/>
          </a:xfrm>
          <a:custGeom>
            <a:avLst/>
            <a:gdLst>
              <a:gd name="T0" fmla="*/ 0 w 21600"/>
              <a:gd name="T1" fmla="*/ 0 h 21600"/>
              <a:gd name="T2" fmla="*/ 1075267 w 21600"/>
              <a:gd name="T3" fmla="*/ 0 h 21600"/>
              <a:gd name="T4" fmla="*/ 1075267 w 21600"/>
              <a:gd name="T5" fmla="*/ 53317178 h 21600"/>
              <a:gd name="T6" fmla="*/ 0 w 21600"/>
              <a:gd name="T7" fmla="*/ 5331717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76200" cap="flat">
            <a:solidFill>
              <a:srgbClr val="CC99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1990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138" y="6327775"/>
            <a:ext cx="34766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Rectangle 6"/>
          <p:cNvSpPr>
            <a:spLocks/>
          </p:cNvSpPr>
          <p:nvPr/>
        </p:nvSpPr>
        <p:spPr bwMode="auto">
          <a:xfrm>
            <a:off x="2819400" y="6477000"/>
            <a:ext cx="38989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000">
                <a:cs typeface="Arial" charset="0"/>
              </a:rPr>
              <a:t>Copyright ©:  University of Illinois CS 241 Staff</a:t>
            </a:r>
          </a:p>
        </p:txBody>
      </p:sp>
      <p:sp>
        <p:nvSpPr>
          <p:cNvPr id="4199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More Examples</a:t>
            </a:r>
          </a:p>
        </p:txBody>
      </p:sp>
      <p:sp>
        <p:nvSpPr>
          <p:cNvPr id="41993" name="Content Placeholder 10"/>
          <p:cNvSpPr>
            <a:spLocks noGrp="1"/>
          </p:cNvSpPr>
          <p:nvPr>
            <p:ph idx="4294967295"/>
          </p:nvPr>
        </p:nvSpPr>
        <p:spPr>
          <a:xfrm>
            <a:off x="949325" y="1981200"/>
            <a:ext cx="7661275" cy="411480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eaLnBrk="1" hangingPunct="1">
              <a:buFont typeface="Wingdings" charset="0"/>
              <a:buNone/>
            </a:pPr>
            <a:r>
              <a:rPr lang="en-US" sz="1600">
                <a:solidFill>
                  <a:srgbClr val="0000FF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/* mmap the file. */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void *address;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int len;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off_t my_offset = 0;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len = PageSize;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/* Map one page */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solidFill>
                  <a:srgbClr val="FF0000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sz="160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address = mmap(NULL, len, PROT_WRITE, MAP_SHARED, fd, </a:t>
            </a:r>
            <a:endParaRPr lang="en-US" sz="1600">
              <a:solidFill>
                <a:srgbClr val="FF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solidFill>
                  <a:srgbClr val="FF0000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		</a:t>
            </a:r>
            <a:r>
              <a:rPr lang="en-US" sz="160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    my_offset); </a:t>
            </a:r>
            <a:endParaRPr lang="en-US" sz="1600">
              <a:solidFill>
                <a:srgbClr val="FF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solidFill>
                  <a:srgbClr val="0000FF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if (address == MAP_FAILED) {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		perror("mmap error.");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		return -1;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}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7770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"/>
          <p:cNvSpPr>
            <a:spLocks/>
          </p:cNvSpPr>
          <p:nvPr/>
        </p:nvSpPr>
        <p:spPr bwMode="auto">
          <a:xfrm>
            <a:off x="0" y="1377950"/>
            <a:ext cx="2133600" cy="101600"/>
          </a:xfrm>
          <a:prstGeom prst="rect">
            <a:avLst/>
          </a:prstGeom>
          <a:solidFill>
            <a:srgbClr val="CC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11" name="Rectangle 2"/>
          <p:cNvSpPr>
            <a:spLocks/>
          </p:cNvSpPr>
          <p:nvPr/>
        </p:nvSpPr>
        <p:spPr bwMode="auto">
          <a:xfrm>
            <a:off x="1447800" y="1377950"/>
            <a:ext cx="7239000" cy="101600"/>
          </a:xfrm>
          <a:prstGeom prst="rect">
            <a:avLst/>
          </a:prstGeom>
          <a:gradFill rotWithShape="0">
            <a:gsLst>
              <a:gs pos="0">
                <a:srgbClr val="CCCC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12" name="Freeform 3"/>
          <p:cNvSpPr>
            <a:spLocks/>
          </p:cNvSpPr>
          <p:nvPr/>
        </p:nvSpPr>
        <p:spPr bwMode="auto">
          <a:xfrm>
            <a:off x="838200" y="561975"/>
            <a:ext cx="152400" cy="1066800"/>
          </a:xfrm>
          <a:custGeom>
            <a:avLst/>
            <a:gdLst>
              <a:gd name="T0" fmla="*/ 1075267 w 21600"/>
              <a:gd name="T1" fmla="*/ 52688072 h 21600"/>
              <a:gd name="T2" fmla="*/ 0 w 21600"/>
              <a:gd name="T3" fmla="*/ 52688072 h 21600"/>
              <a:gd name="T4" fmla="*/ 0 w 21600"/>
              <a:gd name="T5" fmla="*/ 0 h 21600"/>
              <a:gd name="T6" fmla="*/ 107526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762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13" name="Freeform 4"/>
          <p:cNvSpPr>
            <a:spLocks/>
          </p:cNvSpPr>
          <p:nvPr/>
        </p:nvSpPr>
        <p:spPr bwMode="auto">
          <a:xfrm>
            <a:off x="8262938" y="269875"/>
            <a:ext cx="152400" cy="1073150"/>
          </a:xfrm>
          <a:custGeom>
            <a:avLst/>
            <a:gdLst>
              <a:gd name="T0" fmla="*/ 0 w 21600"/>
              <a:gd name="T1" fmla="*/ 0 h 21600"/>
              <a:gd name="T2" fmla="*/ 1075267 w 21600"/>
              <a:gd name="T3" fmla="*/ 0 h 21600"/>
              <a:gd name="T4" fmla="*/ 1075267 w 21600"/>
              <a:gd name="T5" fmla="*/ 53317178 h 21600"/>
              <a:gd name="T6" fmla="*/ 0 w 21600"/>
              <a:gd name="T7" fmla="*/ 5331717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76200" cap="flat">
            <a:solidFill>
              <a:srgbClr val="CC99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3014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138" y="6327775"/>
            <a:ext cx="34766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Rectangle 6"/>
          <p:cNvSpPr>
            <a:spLocks/>
          </p:cNvSpPr>
          <p:nvPr/>
        </p:nvSpPr>
        <p:spPr bwMode="auto">
          <a:xfrm>
            <a:off x="2819400" y="6477000"/>
            <a:ext cx="38989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000">
                <a:cs typeface="Arial" charset="0"/>
              </a:rPr>
              <a:t>Copyright ©:  University of Illinois CS 241 Staff</a:t>
            </a:r>
          </a:p>
        </p:txBody>
      </p:sp>
      <p:sp>
        <p:nvSpPr>
          <p:cNvPr id="4301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More Examples</a:t>
            </a:r>
          </a:p>
        </p:txBody>
      </p:sp>
      <p:sp>
        <p:nvSpPr>
          <p:cNvPr id="43017" name="Content Placeholder 10"/>
          <p:cNvSpPr>
            <a:spLocks noGrp="1"/>
          </p:cNvSpPr>
          <p:nvPr>
            <p:ph idx="4294967295"/>
          </p:nvPr>
        </p:nvSpPr>
        <p:spPr>
          <a:xfrm>
            <a:off x="949325" y="1981200"/>
            <a:ext cx="7661275" cy="41148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eaLnBrk="1" hangingPunct="1">
              <a:buFont typeface="Wingdings" charset="0"/>
              <a:buNone/>
            </a:pPr>
            <a:r>
              <a:rPr lang="en-US" sz="160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	</a:t>
            </a: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/* Move some data into the file using memory map. */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	(void) strcpy((char*) address, text); </a:t>
            </a:r>
            <a:endParaRPr lang="en-US" sz="1600">
              <a:solidFill>
                <a:srgbClr val="FF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solidFill>
                  <a:srgbClr val="0000FF"/>
                </a:solidFill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	</a:t>
            </a: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/* use msync to write changes to disk. */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	if (</a:t>
            </a:r>
            <a:r>
              <a:rPr lang="en-US" sz="160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msync(address, PageSize , MS_SYNC)</a:t>
            </a:r>
            <a:r>
              <a:rPr lang="en-US" sz="160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&lt; 0 ) {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		perror("msync failed with error:");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	    return -1;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	} else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		(void) printf("%s","msync completed successfully."); </a:t>
            </a:r>
            <a:endParaRPr lang="en-US" sz="160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ea typeface="ヒラギノ角ゴ ProN W6" charset="0"/>
                <a:cs typeface="ヒラギノ角ゴ ProN W6" charset="0"/>
                <a:sym typeface="Courier New Bold" charset="0"/>
              </a:rPr>
              <a:t>	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solidFill>
                  <a:srgbClr val="0000FF"/>
                </a:solidFill>
                <a:latin typeface="Courier New Bold" charset="0"/>
                <a:cs typeface="Courier New Bold" charset="0"/>
                <a:sym typeface="Courier New Bold" charset="0"/>
              </a:rPr>
              <a:t>	</a:t>
            </a:r>
            <a:r>
              <a:rPr lang="en-US" sz="160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close(fd); </a:t>
            </a:r>
            <a:endParaRPr lang="en-US" sz="1600">
              <a:solidFill>
                <a:srgbClr val="FF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	unlink("/tmp/msyncTest"); </a:t>
            </a:r>
            <a:endParaRPr lang="en-US" sz="1600">
              <a:solidFill>
                <a:srgbClr val="FF0000"/>
              </a:solidFill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ourier New Bold" charset="0"/>
                <a:cs typeface="Courier New Bold" charset="0"/>
                <a:sym typeface="Courier New Bold" charset="0"/>
              </a:rPr>
              <a:t>} </a:t>
            </a:r>
            <a:endParaRPr lang="en-US" sz="1600">
              <a:latin typeface="Arial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086600" y="6096000"/>
            <a:ext cx="1371600" cy="4572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800"/>
              <a:t>Run demo</a:t>
            </a:r>
          </a:p>
        </p:txBody>
      </p:sp>
    </p:spTree>
    <p:extLst>
      <p:ext uri="{BB962C8B-B14F-4D97-AF65-F5344CB8AC3E}">
        <p14:creationId xmlns:p14="http://schemas.microsoft.com/office/powerpoint/2010/main" val="8873534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300" y="1502000"/>
            <a:ext cx="895765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/* read or modify the segment, based on the command line: */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if (</a:t>
            </a:r>
            <a:r>
              <a:rPr lang="en-US" b="1" dirty="0" err="1">
                <a:latin typeface="Courier New" charset="0"/>
                <a:cs typeface="Courier New" charset="0"/>
              </a:rPr>
              <a:t>argc</a:t>
            </a:r>
            <a:r>
              <a:rPr lang="en-US" b="1" dirty="0">
                <a:latin typeface="Courier New" charset="0"/>
                <a:cs typeface="Courier New" charset="0"/>
              </a:rPr>
              <a:t> == 2) {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	</a:t>
            </a:r>
            <a:r>
              <a:rPr lang="en-US" b="1" dirty="0" err="1">
                <a:latin typeface="Courier New" charset="0"/>
                <a:cs typeface="Courier New" charset="0"/>
              </a:rPr>
              <a:t>printf</a:t>
            </a:r>
            <a:r>
              <a:rPr lang="en-US" b="1" dirty="0">
                <a:latin typeface="Courier New" charset="0"/>
                <a:cs typeface="Courier New" charset="0"/>
              </a:rPr>
              <a:t>("writing to segment: \"%s\"\n", </a:t>
            </a:r>
            <a:r>
              <a:rPr lang="en-US" b="1" dirty="0" err="1">
                <a:latin typeface="Courier New" charset="0"/>
                <a:cs typeface="Courier New" charset="0"/>
              </a:rPr>
              <a:t>argv</a:t>
            </a:r>
            <a:r>
              <a:rPr lang="en-US" b="1" dirty="0">
                <a:latin typeface="Courier New" charset="0"/>
                <a:cs typeface="Courier New" charset="0"/>
              </a:rPr>
              <a:t>[1]);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	</a:t>
            </a:r>
            <a:r>
              <a:rPr lang="en-US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strncpy</a:t>
            </a:r>
            <a:r>
              <a:rPr lang="en-US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(data, </a:t>
            </a:r>
            <a:r>
              <a:rPr lang="en-US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argv</a:t>
            </a:r>
            <a:r>
              <a:rPr lang="en-US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[1], SHM_SIZE);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} else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	</a:t>
            </a:r>
            <a:r>
              <a:rPr lang="en-US" b="1" dirty="0" err="1">
                <a:latin typeface="Courier New" charset="0"/>
                <a:cs typeface="Courier New" charset="0"/>
              </a:rPr>
              <a:t>printf</a:t>
            </a:r>
            <a:r>
              <a:rPr lang="en-US" b="1" dirty="0">
                <a:latin typeface="Courier New" charset="0"/>
                <a:cs typeface="Courier New" charset="0"/>
              </a:rPr>
              <a:t>("segment contains: \"%s\"\n", data);</a:t>
            </a:r>
          </a:p>
          <a:p>
            <a:pPr>
              <a:buFont typeface="Wingdings" charset="0"/>
              <a:buNone/>
            </a:pPr>
            <a:endParaRPr lang="en-US" b="1" dirty="0">
              <a:latin typeface="Courier New" charset="0"/>
              <a:cs typeface="Courier New" charset="0"/>
            </a:endParaRP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/* detach from the segment: */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if (</a:t>
            </a:r>
            <a:r>
              <a:rPr lang="en-US" b="1" dirty="0" err="1">
                <a:solidFill>
                  <a:srgbClr val="0000FF"/>
                </a:solidFill>
                <a:latin typeface="Courier New" charset="0"/>
                <a:cs typeface="Courier New" charset="0"/>
              </a:rPr>
              <a:t>shmdt</a:t>
            </a:r>
            <a:r>
              <a:rPr lang="en-US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(data)</a:t>
            </a:r>
            <a:r>
              <a:rPr lang="en-US" b="1" dirty="0">
                <a:latin typeface="Courier New" charset="0"/>
                <a:cs typeface="Courier New" charset="0"/>
              </a:rPr>
              <a:t> == -1) {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	</a:t>
            </a:r>
            <a:r>
              <a:rPr lang="en-US" b="1" dirty="0" err="1">
                <a:latin typeface="Courier New" charset="0"/>
                <a:cs typeface="Courier New" charset="0"/>
              </a:rPr>
              <a:t>perror</a:t>
            </a:r>
            <a:r>
              <a:rPr lang="en-US" b="1" dirty="0">
                <a:latin typeface="Courier New" charset="0"/>
                <a:cs typeface="Courier New" charset="0"/>
              </a:rPr>
              <a:t>("</a:t>
            </a:r>
            <a:r>
              <a:rPr lang="en-US" b="1" dirty="0" err="1">
                <a:latin typeface="Courier New" charset="0"/>
                <a:cs typeface="Courier New" charset="0"/>
              </a:rPr>
              <a:t>shmdt</a:t>
            </a:r>
            <a:r>
              <a:rPr lang="en-US" b="1" dirty="0">
                <a:latin typeface="Courier New" charset="0"/>
                <a:cs typeface="Courier New" charset="0"/>
              </a:rPr>
              <a:t>");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	exit(1);</a:t>
            </a: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}</a:t>
            </a:r>
          </a:p>
          <a:p>
            <a:pPr>
              <a:buFont typeface="Wingdings" charset="0"/>
              <a:buNone/>
            </a:pPr>
            <a:endParaRPr lang="en-US" b="1" dirty="0">
              <a:latin typeface="Courier New" charset="0"/>
              <a:cs typeface="Courier New" charset="0"/>
            </a:endParaRPr>
          </a:p>
          <a:p>
            <a:pPr>
              <a:buFont typeface="Wingdings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return 0;</a:t>
            </a:r>
          </a:p>
          <a:p>
            <a:pPr>
              <a:buFont typeface="Wingdings" charset="0"/>
              <a:buNone/>
            </a:pPr>
            <a:r>
              <a:rPr lang="en-US" b="1" dirty="0" smtClean="0">
                <a:latin typeface="Courier New" charset="0"/>
                <a:cs typeface="Courier New" charset="0"/>
              </a:rPr>
              <a:t>}</a:t>
            </a:r>
            <a:endParaRPr lang="en-US" b="1" dirty="0">
              <a:latin typeface="Courier New" charset="0"/>
              <a:cs typeface="Courier New" charset="0"/>
            </a:endParaRPr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6538" y="1506417"/>
            <a:ext cx="8378687" cy="17526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6537" y="3259016"/>
            <a:ext cx="8378687" cy="2152287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86600" y="6096000"/>
            <a:ext cx="1371600" cy="4572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800" dirty="0">
                <a:latin typeface="Gill Sans MT"/>
                <a:cs typeface="Gill Sans MT"/>
              </a:rPr>
              <a:t>Run demo</a:t>
            </a:r>
          </a:p>
        </p:txBody>
      </p:sp>
    </p:spTree>
    <p:extLst>
      <p:ext uri="{BB962C8B-B14F-4D97-AF65-F5344CB8AC3E}">
        <p14:creationId xmlns:p14="http://schemas.microsoft.com/office/powerpoint/2010/main" val="1231847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Mapped Files</a:t>
            </a:r>
          </a:p>
        </p:txBody>
      </p:sp>
      <p:sp>
        <p:nvSpPr>
          <p:cNvPr id="19465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949325" y="1981200"/>
            <a:ext cx="7661275" cy="4114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Memory-mapped file I/O </a:t>
            </a:r>
          </a:p>
          <a:p>
            <a:pPr lvl="1"/>
            <a:r>
              <a:rPr lang="en-US" dirty="0"/>
              <a:t>Map a disk block to a page in memory </a:t>
            </a:r>
          </a:p>
          <a:p>
            <a:pPr lvl="1"/>
            <a:r>
              <a:rPr lang="en-US" dirty="0"/>
              <a:t>Allows file I/O to be treated as routine memory access</a:t>
            </a:r>
          </a:p>
          <a:p>
            <a:r>
              <a:rPr lang="en-US" dirty="0"/>
              <a:t>Use</a:t>
            </a:r>
          </a:p>
          <a:p>
            <a:pPr lvl="1"/>
            <a:r>
              <a:rPr lang="en-US" dirty="0"/>
              <a:t>File is initially read using demand </a:t>
            </a:r>
            <a:r>
              <a:rPr lang="en-US" dirty="0" smtClean="0"/>
              <a:t>paging	</a:t>
            </a:r>
          </a:p>
          <a:p>
            <a:pPr lvl="2"/>
            <a:r>
              <a:rPr lang="en-US" dirty="0" smtClean="0"/>
              <a:t>i.e., loaded from disk to memory only at the moment it’s needed</a:t>
            </a:r>
            <a:endParaRPr lang="en-US" dirty="0"/>
          </a:p>
          <a:p>
            <a:pPr lvl="1"/>
            <a:r>
              <a:rPr lang="en-US" dirty="0"/>
              <a:t>When needed, a page-sized portion of the file is read from the file system into a physical page of memory</a:t>
            </a:r>
          </a:p>
          <a:p>
            <a:pPr lvl="1"/>
            <a:r>
              <a:rPr lang="en-US" dirty="0"/>
              <a:t>Subsequent reads/writes to/from that page are treated as ordinary memory accesses</a:t>
            </a:r>
          </a:p>
        </p:txBody>
      </p:sp>
    </p:spTree>
    <p:extLst>
      <p:ext uri="{BB962C8B-B14F-4D97-AF65-F5344CB8AC3E}">
        <p14:creationId xmlns:p14="http://schemas.microsoft.com/office/powerpoint/2010/main" val="42500232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2" name="Rectangle 7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eaLnBrk="1" hangingPunct="1"/>
            <a:r>
              <a:rPr lang="en-US"/>
              <a:t>Memory Mapped Files</a:t>
            </a:r>
          </a:p>
        </p:txBody>
      </p:sp>
      <p:sp>
        <p:nvSpPr>
          <p:cNvPr id="21513" name="Oval 8"/>
          <p:cNvSpPr>
            <a:spLocks/>
          </p:cNvSpPr>
          <p:nvPr/>
        </p:nvSpPr>
        <p:spPr bwMode="auto">
          <a:xfrm>
            <a:off x="990600" y="1981200"/>
            <a:ext cx="2130425" cy="21336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14" name="Rectangle 9"/>
          <p:cNvSpPr>
            <a:spLocks/>
          </p:cNvSpPr>
          <p:nvPr/>
        </p:nvSpPr>
        <p:spPr bwMode="auto">
          <a:xfrm>
            <a:off x="6097588" y="22098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15" name="Rectangle 10"/>
          <p:cNvSpPr>
            <a:spLocks/>
          </p:cNvSpPr>
          <p:nvPr/>
        </p:nvSpPr>
        <p:spPr bwMode="auto">
          <a:xfrm>
            <a:off x="6097588" y="23622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16" name="Rectangle 11"/>
          <p:cNvSpPr>
            <a:spLocks/>
          </p:cNvSpPr>
          <p:nvPr/>
        </p:nvSpPr>
        <p:spPr bwMode="auto">
          <a:xfrm>
            <a:off x="6097588" y="25146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17" name="Rectangle 12"/>
          <p:cNvSpPr>
            <a:spLocks/>
          </p:cNvSpPr>
          <p:nvPr/>
        </p:nvSpPr>
        <p:spPr bwMode="auto">
          <a:xfrm>
            <a:off x="6097588" y="2667000"/>
            <a:ext cx="838200" cy="152400"/>
          </a:xfrm>
          <a:prstGeom prst="rect">
            <a:avLst/>
          </a:prstGeom>
          <a:solidFill>
            <a:srgbClr val="C4C79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18" name="Rectangle 13"/>
          <p:cNvSpPr>
            <a:spLocks/>
          </p:cNvSpPr>
          <p:nvPr/>
        </p:nvSpPr>
        <p:spPr bwMode="auto">
          <a:xfrm>
            <a:off x="6097588" y="2819400"/>
            <a:ext cx="838200" cy="152400"/>
          </a:xfrm>
          <a:prstGeom prst="rect">
            <a:avLst/>
          </a:prstGeom>
          <a:solidFill>
            <a:srgbClr val="C4C79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19" name="Rectangle 14"/>
          <p:cNvSpPr>
            <a:spLocks/>
          </p:cNvSpPr>
          <p:nvPr/>
        </p:nvSpPr>
        <p:spPr bwMode="auto">
          <a:xfrm>
            <a:off x="6097588" y="2971800"/>
            <a:ext cx="838200" cy="152400"/>
          </a:xfrm>
          <a:prstGeom prst="rect">
            <a:avLst/>
          </a:prstGeom>
          <a:solidFill>
            <a:srgbClr val="C4C79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20" name="Rectangle 15"/>
          <p:cNvSpPr>
            <a:spLocks/>
          </p:cNvSpPr>
          <p:nvPr/>
        </p:nvSpPr>
        <p:spPr bwMode="auto">
          <a:xfrm>
            <a:off x="6097588" y="31242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21" name="Rectangle 16"/>
          <p:cNvSpPr>
            <a:spLocks/>
          </p:cNvSpPr>
          <p:nvPr/>
        </p:nvSpPr>
        <p:spPr bwMode="auto">
          <a:xfrm>
            <a:off x="6097588" y="32766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22" name="Rectangle 17"/>
          <p:cNvSpPr>
            <a:spLocks/>
          </p:cNvSpPr>
          <p:nvPr/>
        </p:nvSpPr>
        <p:spPr bwMode="auto">
          <a:xfrm>
            <a:off x="6097588" y="34290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23" name="Rectangle 18"/>
          <p:cNvSpPr>
            <a:spLocks/>
          </p:cNvSpPr>
          <p:nvPr/>
        </p:nvSpPr>
        <p:spPr bwMode="auto">
          <a:xfrm>
            <a:off x="6097588" y="35814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24" name="Rectangle 19"/>
          <p:cNvSpPr>
            <a:spLocks/>
          </p:cNvSpPr>
          <p:nvPr/>
        </p:nvSpPr>
        <p:spPr bwMode="auto">
          <a:xfrm>
            <a:off x="6097588" y="37338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25" name="Rectangle 20"/>
          <p:cNvSpPr>
            <a:spLocks/>
          </p:cNvSpPr>
          <p:nvPr/>
        </p:nvSpPr>
        <p:spPr bwMode="auto">
          <a:xfrm>
            <a:off x="6097588" y="38862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26" name="Line 21"/>
          <p:cNvSpPr>
            <a:spLocks noChangeShapeType="1"/>
          </p:cNvSpPr>
          <p:nvPr/>
        </p:nvSpPr>
        <p:spPr bwMode="auto">
          <a:xfrm rot="10800000" flipH="1">
            <a:off x="2363788" y="2895600"/>
            <a:ext cx="37338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27" name="Rectangle 22"/>
          <p:cNvSpPr>
            <a:spLocks/>
          </p:cNvSpPr>
          <p:nvPr/>
        </p:nvSpPr>
        <p:spPr bwMode="auto">
          <a:xfrm>
            <a:off x="3125788" y="2514600"/>
            <a:ext cx="224040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2000">
                <a:latin typeface="Gill Sans MT"/>
                <a:cs typeface="Gill Sans MT"/>
              </a:rPr>
              <a:t>Memory Mapped File</a:t>
            </a:r>
          </a:p>
          <a:p>
            <a:pPr marL="39688"/>
            <a:r>
              <a:rPr lang="en-US" sz="2000">
                <a:latin typeface="Gill Sans MT"/>
                <a:cs typeface="Gill Sans MT"/>
              </a:rPr>
              <a:t>In Blocks</a:t>
            </a:r>
          </a:p>
        </p:txBody>
      </p:sp>
      <p:sp>
        <p:nvSpPr>
          <p:cNvPr id="21528" name="Rectangle 23"/>
          <p:cNvSpPr>
            <a:spLocks/>
          </p:cNvSpPr>
          <p:nvPr/>
        </p:nvSpPr>
        <p:spPr bwMode="auto">
          <a:xfrm>
            <a:off x="5781675" y="1839913"/>
            <a:ext cx="14485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2000">
                <a:latin typeface="Gill Sans MT"/>
                <a:cs typeface="Gill Sans MT"/>
              </a:rPr>
              <a:t>VM of User 1</a:t>
            </a:r>
          </a:p>
        </p:txBody>
      </p:sp>
      <p:sp>
        <p:nvSpPr>
          <p:cNvPr id="21529" name="Rectangle 24"/>
          <p:cNvSpPr>
            <a:spLocks/>
          </p:cNvSpPr>
          <p:nvPr/>
        </p:nvSpPr>
        <p:spPr bwMode="auto">
          <a:xfrm>
            <a:off x="3582988" y="3276600"/>
            <a:ext cx="215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sz="2000">
                <a:solidFill>
                  <a:srgbClr val="0000FF"/>
                </a:solidFill>
                <a:latin typeface="Gill Sans MT"/>
                <a:cs typeface="Gill Sans MT"/>
                <a:sym typeface="Courier New Bold" charset="0"/>
              </a:rPr>
              <a:t>mmap </a:t>
            </a:r>
            <a:r>
              <a:rPr lang="en-US" sz="2000">
                <a:latin typeface="Gill Sans MT"/>
                <a:cs typeface="Gill Sans MT"/>
              </a:rPr>
              <a:t>requests</a:t>
            </a:r>
          </a:p>
        </p:txBody>
      </p:sp>
      <p:sp>
        <p:nvSpPr>
          <p:cNvPr id="21530" name="Rectangle 25"/>
          <p:cNvSpPr>
            <a:spLocks/>
          </p:cNvSpPr>
          <p:nvPr/>
        </p:nvSpPr>
        <p:spPr bwMode="auto">
          <a:xfrm>
            <a:off x="1906588" y="2514600"/>
            <a:ext cx="457200" cy="1219200"/>
          </a:xfrm>
          <a:prstGeom prst="rect">
            <a:avLst/>
          </a:prstGeom>
          <a:solidFill>
            <a:srgbClr val="C4C79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31" name="Rectangle 26"/>
          <p:cNvSpPr>
            <a:spLocks/>
          </p:cNvSpPr>
          <p:nvPr/>
        </p:nvSpPr>
        <p:spPr bwMode="auto">
          <a:xfrm>
            <a:off x="1585913" y="4146550"/>
            <a:ext cx="5155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2000">
                <a:latin typeface="Gill Sans MT"/>
                <a:cs typeface="Gill Sans MT"/>
              </a:rPr>
              <a:t>Disk</a:t>
            </a:r>
          </a:p>
        </p:txBody>
      </p:sp>
      <p:sp>
        <p:nvSpPr>
          <p:cNvPr id="21532" name="Rectangle 27"/>
          <p:cNvSpPr>
            <a:spLocks/>
          </p:cNvSpPr>
          <p:nvPr/>
        </p:nvSpPr>
        <p:spPr bwMode="auto">
          <a:xfrm>
            <a:off x="1830388" y="2057400"/>
            <a:ext cx="3967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2000" dirty="0">
                <a:latin typeface="Gill Sans MT"/>
                <a:cs typeface="Gill Sans MT"/>
              </a:rPr>
              <a:t>File</a:t>
            </a:r>
          </a:p>
        </p:txBody>
      </p:sp>
      <p:sp>
        <p:nvSpPr>
          <p:cNvPr id="21533" name="Rectangle 28"/>
          <p:cNvSpPr>
            <a:spLocks/>
          </p:cNvSpPr>
          <p:nvPr/>
        </p:nvSpPr>
        <p:spPr bwMode="auto">
          <a:xfrm>
            <a:off x="7058025" y="2438400"/>
            <a:ext cx="18525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2000">
                <a:latin typeface="Gill Sans MT"/>
                <a:cs typeface="Gill Sans MT"/>
              </a:rPr>
              <a:t>Blocks of data</a:t>
            </a:r>
          </a:p>
          <a:p>
            <a:pPr marL="39688"/>
            <a:r>
              <a:rPr lang="en-US" sz="2000">
                <a:latin typeface="Gill Sans MT"/>
                <a:cs typeface="Gill Sans MT"/>
              </a:rPr>
              <a:t>From file mapped</a:t>
            </a:r>
          </a:p>
          <a:p>
            <a:pPr marL="39688"/>
            <a:r>
              <a:rPr lang="en-US" sz="2000">
                <a:latin typeface="Gill Sans MT"/>
                <a:cs typeface="Gill Sans MT"/>
              </a:rPr>
              <a:t>To VM</a:t>
            </a:r>
          </a:p>
        </p:txBody>
      </p:sp>
      <p:sp>
        <p:nvSpPr>
          <p:cNvPr id="21534" name="Rectangle 29"/>
          <p:cNvSpPr>
            <a:spLocks/>
          </p:cNvSpPr>
          <p:nvPr/>
        </p:nvSpPr>
        <p:spPr bwMode="auto">
          <a:xfrm>
            <a:off x="6096000" y="45720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35" name="Rectangle 30"/>
          <p:cNvSpPr>
            <a:spLocks/>
          </p:cNvSpPr>
          <p:nvPr/>
        </p:nvSpPr>
        <p:spPr bwMode="auto">
          <a:xfrm>
            <a:off x="6096000" y="47244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36" name="Rectangle 31"/>
          <p:cNvSpPr>
            <a:spLocks/>
          </p:cNvSpPr>
          <p:nvPr/>
        </p:nvSpPr>
        <p:spPr bwMode="auto">
          <a:xfrm>
            <a:off x="6096000" y="48768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37" name="Rectangle 32"/>
          <p:cNvSpPr>
            <a:spLocks/>
          </p:cNvSpPr>
          <p:nvPr/>
        </p:nvSpPr>
        <p:spPr bwMode="auto">
          <a:xfrm>
            <a:off x="6096000" y="5029200"/>
            <a:ext cx="838200" cy="152400"/>
          </a:xfrm>
          <a:prstGeom prst="rect">
            <a:avLst/>
          </a:prstGeom>
          <a:solidFill>
            <a:srgbClr val="C4C79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38" name="Rectangle 33"/>
          <p:cNvSpPr>
            <a:spLocks/>
          </p:cNvSpPr>
          <p:nvPr/>
        </p:nvSpPr>
        <p:spPr bwMode="auto">
          <a:xfrm>
            <a:off x="6096000" y="5181600"/>
            <a:ext cx="838200" cy="152400"/>
          </a:xfrm>
          <a:prstGeom prst="rect">
            <a:avLst/>
          </a:prstGeom>
          <a:solidFill>
            <a:srgbClr val="C4C79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39" name="Rectangle 34"/>
          <p:cNvSpPr>
            <a:spLocks/>
          </p:cNvSpPr>
          <p:nvPr/>
        </p:nvSpPr>
        <p:spPr bwMode="auto">
          <a:xfrm>
            <a:off x="6096000" y="5334000"/>
            <a:ext cx="838200" cy="152400"/>
          </a:xfrm>
          <a:prstGeom prst="rect">
            <a:avLst/>
          </a:prstGeom>
          <a:solidFill>
            <a:srgbClr val="C4C79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40" name="Rectangle 35"/>
          <p:cNvSpPr>
            <a:spLocks/>
          </p:cNvSpPr>
          <p:nvPr/>
        </p:nvSpPr>
        <p:spPr bwMode="auto">
          <a:xfrm>
            <a:off x="6096000" y="54864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41" name="Rectangle 36"/>
          <p:cNvSpPr>
            <a:spLocks/>
          </p:cNvSpPr>
          <p:nvPr/>
        </p:nvSpPr>
        <p:spPr bwMode="auto">
          <a:xfrm>
            <a:off x="6096000" y="56388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42" name="Rectangle 37"/>
          <p:cNvSpPr>
            <a:spLocks/>
          </p:cNvSpPr>
          <p:nvPr/>
        </p:nvSpPr>
        <p:spPr bwMode="auto">
          <a:xfrm>
            <a:off x="6096000" y="57912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43" name="Rectangle 38"/>
          <p:cNvSpPr>
            <a:spLocks/>
          </p:cNvSpPr>
          <p:nvPr/>
        </p:nvSpPr>
        <p:spPr bwMode="auto">
          <a:xfrm>
            <a:off x="6096000" y="59436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44" name="Rectangle 39"/>
          <p:cNvSpPr>
            <a:spLocks/>
          </p:cNvSpPr>
          <p:nvPr/>
        </p:nvSpPr>
        <p:spPr bwMode="auto">
          <a:xfrm>
            <a:off x="6096000" y="60960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45" name="Rectangle 40"/>
          <p:cNvSpPr>
            <a:spLocks/>
          </p:cNvSpPr>
          <p:nvPr/>
        </p:nvSpPr>
        <p:spPr bwMode="auto">
          <a:xfrm>
            <a:off x="6096000" y="6248400"/>
            <a:ext cx="8382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46" name="Rectangle 41"/>
          <p:cNvSpPr>
            <a:spLocks/>
          </p:cNvSpPr>
          <p:nvPr/>
        </p:nvSpPr>
        <p:spPr bwMode="auto">
          <a:xfrm>
            <a:off x="5781675" y="4191000"/>
            <a:ext cx="14485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2000">
                <a:latin typeface="Gill Sans MT"/>
                <a:cs typeface="Gill Sans MT"/>
              </a:rPr>
              <a:t>VM of User 2</a:t>
            </a:r>
          </a:p>
        </p:txBody>
      </p:sp>
      <p:sp>
        <p:nvSpPr>
          <p:cNvPr id="21547" name="Rectangle 42"/>
          <p:cNvSpPr>
            <a:spLocks/>
          </p:cNvSpPr>
          <p:nvPr/>
        </p:nvSpPr>
        <p:spPr bwMode="auto">
          <a:xfrm>
            <a:off x="7056438" y="4800600"/>
            <a:ext cx="18525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2000">
                <a:latin typeface="Gill Sans MT"/>
                <a:cs typeface="Gill Sans MT"/>
              </a:rPr>
              <a:t>Blocks of data</a:t>
            </a:r>
          </a:p>
          <a:p>
            <a:pPr marL="39688"/>
            <a:r>
              <a:rPr lang="en-US" sz="2000">
                <a:latin typeface="Gill Sans MT"/>
                <a:cs typeface="Gill Sans MT"/>
              </a:rPr>
              <a:t>From file mapped</a:t>
            </a:r>
          </a:p>
          <a:p>
            <a:pPr marL="39688"/>
            <a:r>
              <a:rPr lang="en-US" sz="2000">
                <a:latin typeface="Gill Sans MT"/>
                <a:cs typeface="Gill Sans MT"/>
              </a:rPr>
              <a:t>To VM</a:t>
            </a:r>
          </a:p>
        </p:txBody>
      </p:sp>
      <p:sp>
        <p:nvSpPr>
          <p:cNvPr id="21548" name="Line 43"/>
          <p:cNvSpPr>
            <a:spLocks noChangeShapeType="1"/>
          </p:cNvSpPr>
          <p:nvPr/>
        </p:nvSpPr>
        <p:spPr bwMode="auto">
          <a:xfrm>
            <a:off x="2362200" y="3352800"/>
            <a:ext cx="3733800" cy="1905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033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Mapped Files vs. </a:t>
            </a:r>
            <a:r>
              <a:rPr lang="en-US" dirty="0" err="1"/>
              <a:t>Trad</a:t>
            </a:r>
            <a:r>
              <a:rPr lang="en-US" dirty="0"/>
              <a:t>. I/O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Traditional File I/O</a:t>
            </a:r>
          </a:p>
          <a:p>
            <a:pPr marL="928688" lvl="1"/>
            <a:r>
              <a:rPr lang="en-US" dirty="0"/>
              <a:t>Calls to file I/O functions (e.g., </a:t>
            </a:r>
            <a:r>
              <a:rPr lang="en-US" dirty="0">
                <a:sym typeface="Courier New Bold" charset="0"/>
              </a:rPr>
              <a:t>read() </a:t>
            </a:r>
            <a:r>
              <a:rPr lang="en-US" dirty="0"/>
              <a:t>and </a:t>
            </a:r>
            <a:r>
              <a:rPr lang="en-US" dirty="0">
                <a:sym typeface="Courier New Bold" charset="0"/>
              </a:rPr>
              <a:t>write()</a:t>
            </a:r>
            <a:r>
              <a:rPr lang="en-US" dirty="0"/>
              <a:t>) </a:t>
            </a:r>
          </a:p>
          <a:p>
            <a:pPr marL="1333500" lvl="2"/>
            <a:r>
              <a:rPr lang="en-US" dirty="0"/>
              <a:t>First copy data to a kernel's intermediary buffer </a:t>
            </a:r>
          </a:p>
          <a:p>
            <a:pPr marL="1333500" lvl="2"/>
            <a:r>
              <a:rPr lang="en-US" dirty="0"/>
              <a:t>Then transfer data to the physical file or the process</a:t>
            </a:r>
          </a:p>
          <a:p>
            <a:pPr marL="928688" lvl="1"/>
            <a:r>
              <a:rPr lang="en-US" dirty="0"/>
              <a:t>Intermediary buffering is slow and expensive</a:t>
            </a:r>
          </a:p>
          <a:p>
            <a:r>
              <a:rPr lang="en-US" dirty="0"/>
              <a:t>Memory Mapping</a:t>
            </a:r>
          </a:p>
          <a:p>
            <a:pPr marL="928688" lvl="1"/>
            <a:r>
              <a:rPr lang="en-US" dirty="0"/>
              <a:t>Eliminate intermediary buffering</a:t>
            </a:r>
          </a:p>
          <a:p>
            <a:pPr marL="928688" lvl="1"/>
            <a:r>
              <a:rPr lang="en-US" dirty="0"/>
              <a:t>Significantly improve performance</a:t>
            </a:r>
          </a:p>
          <a:p>
            <a:pPr marL="928688" lvl="1"/>
            <a:r>
              <a:rPr lang="en-US" dirty="0"/>
              <a:t>Random-access </a:t>
            </a:r>
            <a:r>
              <a:rPr lang="en-US" dirty="0" smtClean="0"/>
              <a:t>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0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6" name="Rectangle 7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eaLnBrk="1" hangingPunct="1"/>
            <a:r>
              <a:rPr lang="en-US" dirty="0"/>
              <a:t>Memory Mapped Files: Benefits</a:t>
            </a:r>
          </a:p>
        </p:txBody>
      </p:sp>
      <p:sp>
        <p:nvSpPr>
          <p:cNvPr id="22537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949325" y="1981200"/>
            <a:ext cx="7661275" cy="4114800"/>
          </a:xfrm>
          <a:prstGeom prst="rect">
            <a:avLst/>
          </a:prstGeom>
        </p:spPr>
        <p:txBody>
          <a:bodyPr rIns="132080">
            <a:normAutofit lnSpcReduction="10000"/>
          </a:bodyPr>
          <a:lstStyle/>
          <a:p>
            <a:pPr eaLnBrk="1" hangingPunct="1">
              <a:defRPr/>
            </a:pPr>
            <a:r>
              <a:rPr lang="en-US" dirty="0"/>
              <a:t>Treats file I/O like memory access rather than </a:t>
            </a:r>
            <a:r>
              <a:rPr lang="en-US" dirty="0">
                <a:sym typeface="Courier New Bold" charset="0"/>
              </a:rPr>
              <a:t>read()</a:t>
            </a:r>
            <a:r>
              <a:rPr lang="en-US" dirty="0"/>
              <a:t>,</a:t>
            </a:r>
            <a:r>
              <a:rPr lang="en-US" dirty="0">
                <a:sym typeface="Courier New Bold" charset="0"/>
              </a:rPr>
              <a:t> write() </a:t>
            </a:r>
            <a:r>
              <a:rPr lang="en-US" dirty="0"/>
              <a:t>system calls</a:t>
            </a:r>
          </a:p>
          <a:p>
            <a:pPr marL="928688" lvl="1" eaLnBrk="1" hangingPunct="1">
              <a:buFont typeface="Wingdings" pitchFamily="2" charset="2"/>
              <a:buChar char="¡"/>
              <a:defRPr/>
            </a:pPr>
            <a:r>
              <a:rPr lang="en-US" dirty="0"/>
              <a:t>Simplifies file access; e.g., no need to </a:t>
            </a:r>
            <a:r>
              <a:rPr lang="en-US" dirty="0" err="1"/>
              <a:t>fseek</a:t>
            </a:r>
            <a:r>
              <a:rPr lang="en-US" dirty="0"/>
              <a:t>()</a:t>
            </a:r>
          </a:p>
          <a:p>
            <a:pPr>
              <a:buFont typeface="Wingdings" pitchFamily="2" charset="2"/>
              <a:buChar char="n"/>
              <a:defRPr/>
            </a:pPr>
            <a:r>
              <a:rPr lang="en-US" dirty="0"/>
              <a:t>Streamlining file access</a:t>
            </a:r>
          </a:p>
          <a:p>
            <a:pPr lvl="1">
              <a:defRPr/>
            </a:pPr>
            <a:r>
              <a:rPr lang="en-US" dirty="0"/>
              <a:t>Access a file mapped into a memory region via pointers</a:t>
            </a:r>
          </a:p>
          <a:p>
            <a:pPr lvl="1">
              <a:defRPr/>
            </a:pPr>
            <a:r>
              <a:rPr lang="en-US" dirty="0"/>
              <a:t>Same as accessing ordinary variables and objects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/>
              <a:t>Dynamic loading</a:t>
            </a:r>
          </a:p>
          <a:p>
            <a:pPr marL="998538" lvl="1" indent="-342900">
              <a:defRPr/>
            </a:pPr>
            <a:r>
              <a:rPr lang="en-US" dirty="0"/>
              <a:t>Map executable files and shared libraries into address space</a:t>
            </a:r>
          </a:p>
          <a:p>
            <a:pPr marL="998538" lvl="1" indent="-342900">
              <a:defRPr/>
            </a:pPr>
            <a:r>
              <a:rPr lang="en-US" dirty="0"/>
              <a:t>Programs can load and unload executable code sections dynamically</a:t>
            </a:r>
          </a:p>
        </p:txBody>
      </p:sp>
    </p:spTree>
    <p:extLst>
      <p:ext uri="{BB962C8B-B14F-4D97-AF65-F5344CB8AC3E}">
        <p14:creationId xmlns:p14="http://schemas.microsoft.com/office/powerpoint/2010/main" val="23005891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7" grpId="0" build="p"/>
    </p:bldLst>
  </p:timing>
</p:sld>
</file>

<file path=ppt/theme/theme1.xml><?xml version="1.0" encoding="utf-8"?>
<a:theme xmlns:a="http://schemas.openxmlformats.org/drawingml/2006/main" name="Orange lectur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2500" b="0" dirty="0" err="1" smtClean="0">
            <a:latin typeface="Gill Sans MT"/>
            <a:cs typeface="Gill Sans MT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 lecture.thmx</Template>
  <TotalTime>7898</TotalTime>
  <Words>2127</Words>
  <Application>Microsoft Macintosh PowerPoint</Application>
  <PresentationFormat>On-screen Show (4:3)</PresentationFormat>
  <Paragraphs>473</Paragraphs>
  <Slides>42</Slides>
  <Notes>8</Notes>
  <HiddenSlides>10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Orange lecture</vt:lpstr>
      <vt:lpstr>Interprocess Communication: Memory mapped files and pipes</vt:lpstr>
      <vt:lpstr>Shared Memory</vt:lpstr>
      <vt:lpstr>Shared Memory</vt:lpstr>
      <vt:lpstr>Shared Memory example</vt:lpstr>
      <vt:lpstr>Shared Memory example</vt:lpstr>
      <vt:lpstr>Memory Mapped Files</vt:lpstr>
      <vt:lpstr>Memory Mapped Files</vt:lpstr>
      <vt:lpstr>Memory Mapped Files vs. Trad. I/O</vt:lpstr>
      <vt:lpstr>Memory Mapped Files: Benefits</vt:lpstr>
      <vt:lpstr>Memory Mapped Files: Benefits</vt:lpstr>
      <vt:lpstr>POSIX Memory Mapping</vt:lpstr>
      <vt:lpstr>POSIX Memory Mapping</vt:lpstr>
      <vt:lpstr>POSIX Memory Mapping</vt:lpstr>
      <vt:lpstr>POSIX Memory Mapping</vt:lpstr>
      <vt:lpstr>mmap options</vt:lpstr>
      <vt:lpstr>mmap example</vt:lpstr>
      <vt:lpstr>mmap example</vt:lpstr>
      <vt:lpstr>munmap</vt:lpstr>
      <vt:lpstr>msync</vt:lpstr>
      <vt:lpstr>Recall POSIX Shared Memory...</vt:lpstr>
      <vt:lpstr>How do mmap and POSIX shared memory compare?</vt:lpstr>
      <vt:lpstr>Pipes</vt:lpstr>
      <vt:lpstr>Google Chrome architecture (figure borrowed from Google)</vt:lpstr>
      <vt:lpstr>Google Chrome architecture (figure borrowed from Google)   </vt:lpstr>
      <vt:lpstr>PowerPoint Presentation</vt:lpstr>
      <vt:lpstr>UNIX Pipes</vt:lpstr>
      <vt:lpstr>Pipe example</vt:lpstr>
      <vt:lpstr>Pipe example</vt:lpstr>
      <vt:lpstr>A pipe dream</vt:lpstr>
      <vt:lpstr>Duplicating a file descriptor</vt:lpstr>
      <vt:lpstr>Duplicating a file descriptor</vt:lpstr>
      <vt:lpstr>Pipe dream: ls | wc –l</vt:lpstr>
      <vt:lpstr>mmap Example</vt:lpstr>
      <vt:lpstr>mmap Example</vt:lpstr>
      <vt:lpstr>Example 2: Shared memory using mmap</vt:lpstr>
      <vt:lpstr>Example 2: Shared memory using mmap</vt:lpstr>
      <vt:lpstr>Memory mapped files and virtual memory</vt:lpstr>
      <vt:lpstr>Memory mapped files and virtual memory</vt:lpstr>
      <vt:lpstr>sysconf: Creating page-sized memory mapped segments</vt:lpstr>
      <vt:lpstr>Example</vt:lpstr>
      <vt:lpstr>More Examples</vt:lpstr>
      <vt:lpstr>More Examples</vt:lpstr>
    </vt:vector>
  </TitlesOfParts>
  <Company>University of Illinois at Urbana-Champaign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Achieving Synchronization</dc:title>
  <dc:creator>Philip Godfrey</dc:creator>
  <cp:lastModifiedBy>Philip Godfrey</cp:lastModifiedBy>
  <cp:revision>405</cp:revision>
  <cp:lastPrinted>2012-04-02T12:34:00Z</cp:lastPrinted>
  <dcterms:created xsi:type="dcterms:W3CDTF">2012-03-12T04:23:55Z</dcterms:created>
  <dcterms:modified xsi:type="dcterms:W3CDTF">2014-04-07T06:24:10Z</dcterms:modified>
</cp:coreProperties>
</file>